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 id="272" r:id="rId17"/>
    <p:sldId id="275" r:id="rId18"/>
    <p:sldId id="273" r:id="rId19"/>
    <p:sldId id="274"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CC"/>
    <a:srgbClr val="FFCCFF"/>
    <a:srgbClr val="FF3399"/>
    <a:srgbClr val="FFFF99"/>
    <a:srgbClr val="F47EC9"/>
    <a:srgbClr val="F6019C"/>
    <a:srgbClr val="FF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638" y="-96"/>
      </p:cViewPr>
      <p:guideLst>
        <p:guide orient="horz" pos="624"/>
        <p:guide orient="horz" pos="1008"/>
        <p:guide orient="horz" pos="1392"/>
        <p:guide orient="horz" pos="2184"/>
        <p:guide orient="horz" pos="2900"/>
        <p:guide orient="horz" pos="2704"/>
        <p:guide pos="2880"/>
        <p:guide pos="581"/>
        <p:guide pos="1879"/>
        <p:guide pos="1237"/>
        <p:guide pos="1455"/>
        <p:guide pos="790"/>
        <p:guide pos="1013"/>
        <p:guide pos="1673"/>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44830E-0289-4983-82F2-4EFED0358AD2}" type="datetimeFigureOut">
              <a:rPr lang="en-US" smtClean="0"/>
              <a:pPr/>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34873-559F-4B63-A1BB-9C78D6DD48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44830E-0289-4983-82F2-4EFED0358AD2}" type="datetimeFigureOut">
              <a:rPr lang="en-US" smtClean="0"/>
              <a:pPr/>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34873-559F-4B63-A1BB-9C78D6DD48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44830E-0289-4983-82F2-4EFED0358AD2}" type="datetimeFigureOut">
              <a:rPr lang="en-US" smtClean="0"/>
              <a:pPr/>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34873-559F-4B63-A1BB-9C78D6DD48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44830E-0289-4983-82F2-4EFED0358AD2}" type="datetimeFigureOut">
              <a:rPr lang="en-US" smtClean="0"/>
              <a:pPr/>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34873-559F-4B63-A1BB-9C78D6DD48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44830E-0289-4983-82F2-4EFED0358AD2}" type="datetimeFigureOut">
              <a:rPr lang="en-US" smtClean="0"/>
              <a:pPr/>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34873-559F-4B63-A1BB-9C78D6DD48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44830E-0289-4983-82F2-4EFED0358AD2}" type="datetimeFigureOut">
              <a:rPr lang="en-US" smtClean="0"/>
              <a:pPr/>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34873-559F-4B63-A1BB-9C78D6DD48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44830E-0289-4983-82F2-4EFED0358AD2}" type="datetimeFigureOut">
              <a:rPr lang="en-US" smtClean="0"/>
              <a:pPr/>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934873-559F-4B63-A1BB-9C78D6DD48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44830E-0289-4983-82F2-4EFED0358AD2}" type="datetimeFigureOut">
              <a:rPr lang="en-US" smtClean="0"/>
              <a:pPr/>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934873-559F-4B63-A1BB-9C78D6DD48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4830E-0289-4983-82F2-4EFED0358AD2}" type="datetimeFigureOut">
              <a:rPr lang="en-US" smtClean="0"/>
              <a:pPr/>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934873-559F-4B63-A1BB-9C78D6DD48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44830E-0289-4983-82F2-4EFED0358AD2}" type="datetimeFigureOut">
              <a:rPr lang="en-US" smtClean="0"/>
              <a:pPr/>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34873-559F-4B63-A1BB-9C78D6DD48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44830E-0289-4983-82F2-4EFED0358AD2}" type="datetimeFigureOut">
              <a:rPr lang="en-US" smtClean="0"/>
              <a:pPr/>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34873-559F-4B63-A1BB-9C78D6DD48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4830E-0289-4983-82F2-4EFED0358AD2}" type="datetimeFigureOut">
              <a:rPr lang="en-US" smtClean="0"/>
              <a:pPr/>
              <a:t>5/9/2018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34873-559F-4B63-A1BB-9C78D6DD48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GXrOvUY5ZF8" TargetMode="External"/><Relationship Id="rId2" Type="http://schemas.openxmlformats.org/officeDocument/2006/relationships/hyperlink" Target="https://www.youtube.com/watch?v=LFHGsHdY8w4"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youtube.com/watch?v=EuYz3zXBf9Y"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channel/UC8MGdsdoHtenMqtxXALT1yw/videos" TargetMode="External"/><Relationship Id="rId7" Type="http://schemas.openxmlformats.org/officeDocument/2006/relationships/image" Target="../media/image2.png"/><Relationship Id="rId2" Type="http://schemas.openxmlformats.org/officeDocument/2006/relationships/hyperlink" Target="https://www.youtube.com/watch?v=Pp9dStDckNA&amp;feature=youtu.be" TargetMode="External"/><Relationship Id="rId1" Type="http://schemas.openxmlformats.org/officeDocument/2006/relationships/slideLayout" Target="../slideLayouts/slideLayout2.xml"/><Relationship Id="rId6" Type="http://schemas.openxmlformats.org/officeDocument/2006/relationships/hyperlink" Target="https://www.youtube.com/watch?v=dM5tJgvOgv0" TargetMode="External"/><Relationship Id="rId5" Type="http://schemas.openxmlformats.org/officeDocument/2006/relationships/hyperlink" Target="http://www.designsponge.com/2016/03/paper-daffodil-tutorial.html" TargetMode="External"/><Relationship Id="rId4" Type="http://schemas.openxmlformats.org/officeDocument/2006/relationships/hyperlink" Target="https://liagriffith.com/pastel-painted-crepe-paper-tulip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ixielang.com/class-handouts/" TargetMode="External"/><Relationship Id="rId2" Type="http://schemas.openxmlformats.org/officeDocument/2006/relationships/hyperlink" Target="dixielang.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143000"/>
            <a:ext cx="6553200" cy="1470025"/>
          </a:xfrm>
          <a:solidFill>
            <a:srgbClr val="FFFFCC"/>
          </a:solidFill>
          <a:ln w="60325" cmpd="thickThin">
            <a:solidFill>
              <a:srgbClr val="FF3399"/>
            </a:solidFill>
            <a:bevel/>
          </a:ln>
        </p:spPr>
        <p:txBody>
          <a:bodyPr/>
          <a:lstStyle/>
          <a:p>
            <a:r>
              <a:rPr lang="en-US" dirty="0" smtClean="0">
                <a:latin typeface="Lucida Fax" pitchFamily="18" charset="0"/>
              </a:rPr>
              <a:t>April Showers Bring </a:t>
            </a:r>
            <a:br>
              <a:rPr lang="en-US" dirty="0" smtClean="0">
                <a:latin typeface="Lucida Fax" pitchFamily="18" charset="0"/>
              </a:rPr>
            </a:br>
            <a:r>
              <a:rPr lang="en-US" dirty="0" smtClean="0">
                <a:latin typeface="Lucida Fax" pitchFamily="18" charset="0"/>
              </a:rPr>
              <a:t>May Paper Flowers</a:t>
            </a:r>
            <a:endParaRPr lang="en-US" dirty="0">
              <a:latin typeface="Lucida Fax" pitchFamily="18" charset="0"/>
            </a:endParaRPr>
          </a:p>
        </p:txBody>
      </p:sp>
      <p:pic>
        <p:nvPicPr>
          <p:cNvPr id="9" name="Picture 8" descr="HyacinthRow.png"/>
          <p:cNvPicPr>
            <a:picLocks noChangeAspect="1"/>
          </p:cNvPicPr>
          <p:nvPr/>
        </p:nvPicPr>
        <p:blipFill>
          <a:blip r:embed="rId2" cstate="print"/>
          <a:srcRect t="1047"/>
          <a:stretch>
            <a:fillRect/>
          </a:stretch>
        </p:blipFill>
        <p:spPr>
          <a:xfrm>
            <a:off x="0" y="3276600"/>
            <a:ext cx="9144000" cy="3581400"/>
          </a:xfrm>
          <a:prstGeom prst="rect">
            <a:avLst/>
          </a:prstGeom>
        </p:spPr>
      </p:pic>
      <p:grpSp>
        <p:nvGrpSpPr>
          <p:cNvPr id="14" name="Group 13"/>
          <p:cNvGrpSpPr/>
          <p:nvPr/>
        </p:nvGrpSpPr>
        <p:grpSpPr>
          <a:xfrm>
            <a:off x="0" y="0"/>
            <a:ext cx="990600" cy="990600"/>
            <a:chOff x="304800" y="914400"/>
            <a:chExt cx="990600" cy="990600"/>
          </a:xfrm>
        </p:grpSpPr>
        <p:sp>
          <p:nvSpPr>
            <p:cNvPr id="10" name="Right Triangle 9"/>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rot="5400000">
            <a:off x="8153400" y="0"/>
            <a:ext cx="990600" cy="990600"/>
            <a:chOff x="304800" y="914400"/>
            <a:chExt cx="990600" cy="990600"/>
          </a:xfrm>
        </p:grpSpPr>
        <p:sp>
          <p:nvSpPr>
            <p:cNvPr id="16" name="Right Triangle 15"/>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Examples</a:t>
            </a:r>
            <a:endParaRPr lang="en-US" dirty="0"/>
          </a:p>
        </p:txBody>
      </p:sp>
      <p:sp>
        <p:nvSpPr>
          <p:cNvPr id="3" name="Content Placeholder 2"/>
          <p:cNvSpPr>
            <a:spLocks noGrp="1"/>
          </p:cNvSpPr>
          <p:nvPr>
            <p:ph idx="1"/>
          </p:nvPr>
        </p:nvSpPr>
        <p:spPr>
          <a:xfrm>
            <a:off x="457200" y="1211969"/>
            <a:ext cx="8229600" cy="4525963"/>
          </a:xfrm>
        </p:spPr>
        <p:txBody>
          <a:bodyPr>
            <a:normAutofit/>
          </a:bodyPr>
          <a:lstStyle/>
          <a:p>
            <a:r>
              <a:rPr lang="en-US" sz="2800" dirty="0" smtClean="0"/>
              <a:t>Beginner - </a:t>
            </a:r>
            <a:r>
              <a:rPr lang="en-US" sz="2800" dirty="0" smtClean="0">
                <a:hlinkClick r:id="rId2"/>
              </a:rPr>
              <a:t>https://www.youtube.com/watch?v=LFHGsHdY8w4</a:t>
            </a:r>
            <a:endParaRPr lang="en-US" sz="2800" dirty="0" smtClean="0"/>
          </a:p>
          <a:p>
            <a:r>
              <a:rPr lang="en-US" sz="2800" dirty="0" smtClean="0"/>
              <a:t>Intermediate - </a:t>
            </a:r>
            <a:r>
              <a:rPr lang="en-US" sz="2800" dirty="0" smtClean="0">
                <a:hlinkClick r:id="rId3"/>
              </a:rPr>
              <a:t>https://www.youtube.com/watch?v=GXrOvUY5ZF8</a:t>
            </a:r>
            <a:endParaRPr lang="en-US" sz="2800" dirty="0" smtClean="0"/>
          </a:p>
          <a:p>
            <a:r>
              <a:rPr lang="en-US" sz="2800" dirty="0" smtClean="0"/>
              <a:t>Advanced – </a:t>
            </a:r>
            <a:r>
              <a:rPr lang="en-US" sz="2800" dirty="0" smtClean="0">
                <a:hlinkClick r:id="rId4"/>
              </a:rPr>
              <a:t>https://www.youtube.com/watch?v=EuYz3zXBf9Y</a:t>
            </a:r>
            <a:endParaRPr lang="en-US" sz="2800" dirty="0" smtClean="0"/>
          </a:p>
          <a:p>
            <a:pPr>
              <a:buNone/>
            </a:pPr>
            <a:endParaRPr lang="en-US" sz="2800" dirty="0"/>
          </a:p>
        </p:txBody>
      </p:sp>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CenterHyacinth.png"/>
          <p:cNvPicPr>
            <a:picLocks noChangeAspect="1"/>
          </p:cNvPicPr>
          <p:nvPr/>
        </p:nvPicPr>
        <p:blipFill>
          <a:blip r:embed="rId5" cstate="print"/>
          <a:stretch>
            <a:fillRect/>
          </a:stretch>
        </p:blipFill>
        <p:spPr>
          <a:xfrm>
            <a:off x="3867238" y="4965936"/>
            <a:ext cx="1409524" cy="18920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Materials and Tools for Today</a:t>
            </a:r>
            <a:endParaRPr lang="en-US" dirty="0"/>
          </a:p>
        </p:txBody>
      </p:sp>
      <p:sp>
        <p:nvSpPr>
          <p:cNvPr id="3" name="Content Placeholder 2"/>
          <p:cNvSpPr>
            <a:spLocks noGrp="1"/>
          </p:cNvSpPr>
          <p:nvPr>
            <p:ph idx="1"/>
          </p:nvPr>
        </p:nvSpPr>
        <p:spPr>
          <a:xfrm>
            <a:off x="457200" y="1211969"/>
            <a:ext cx="8229600" cy="4525963"/>
          </a:xfrm>
        </p:spPr>
        <p:txBody>
          <a:bodyPr>
            <a:normAutofit/>
          </a:bodyPr>
          <a:lstStyle/>
          <a:p>
            <a:r>
              <a:rPr lang="en-US" sz="2400" dirty="0" smtClean="0"/>
              <a:t>Paper - </a:t>
            </a:r>
            <a:r>
              <a:rPr lang="en-US" sz="2400" dirty="0" smtClean="0"/>
              <a:t>colored </a:t>
            </a:r>
            <a:r>
              <a:rPr lang="en-US" sz="2400" dirty="0" smtClean="0"/>
              <a:t>paper or construction paper – one sheet green for leaves, and one sheet colored for petals</a:t>
            </a:r>
          </a:p>
          <a:p>
            <a:r>
              <a:rPr lang="en-US" sz="2400" dirty="0"/>
              <a:t>Glue – Elmer’s School </a:t>
            </a:r>
            <a:r>
              <a:rPr lang="en-US" sz="2400" dirty="0" smtClean="0"/>
              <a:t>Glue</a:t>
            </a:r>
            <a:endParaRPr lang="en-US" sz="2400" dirty="0" smtClean="0"/>
          </a:p>
          <a:p>
            <a:r>
              <a:rPr lang="en-US" sz="2400" dirty="0" smtClean="0"/>
              <a:t>Green plant </a:t>
            </a:r>
            <a:r>
              <a:rPr lang="en-US" sz="2400" dirty="0" smtClean="0"/>
              <a:t>stake</a:t>
            </a:r>
            <a:endParaRPr lang="en-US" sz="2400" dirty="0" smtClean="0"/>
          </a:p>
          <a:p>
            <a:pPr>
              <a:buNone/>
            </a:pPr>
            <a:endParaRPr lang="en-US" sz="2400" dirty="0" smtClean="0"/>
          </a:p>
          <a:p>
            <a:pPr>
              <a:buNone/>
            </a:pPr>
            <a:r>
              <a:rPr lang="en-US" sz="2400" dirty="0" smtClean="0"/>
              <a:t>Additionally, if you try this at home:</a:t>
            </a:r>
          </a:p>
          <a:p>
            <a:r>
              <a:rPr lang="en-US" sz="2400" dirty="0" smtClean="0"/>
              <a:t>Regular scissors</a:t>
            </a:r>
          </a:p>
          <a:p>
            <a:r>
              <a:rPr lang="en-US" sz="2400" dirty="0" smtClean="0"/>
              <a:t>A ruler</a:t>
            </a:r>
          </a:p>
          <a:p>
            <a:pPr>
              <a:buNone/>
            </a:pPr>
            <a:endParaRPr lang="en-US" sz="2400" dirty="0" smtClean="0"/>
          </a:p>
          <a:p>
            <a:endParaRPr lang="en-US" sz="2400" dirty="0"/>
          </a:p>
          <a:p>
            <a:endParaRPr lang="en-US" dirty="0" smtClean="0"/>
          </a:p>
          <a:p>
            <a:pPr lvl="1">
              <a:buNone/>
            </a:pPr>
            <a:endParaRPr lang="en-US" sz="2400" dirty="0" smtClean="0"/>
          </a:p>
          <a:p>
            <a:pPr>
              <a:buNone/>
            </a:pPr>
            <a:endParaRPr lang="en-US" sz="2800" dirty="0"/>
          </a:p>
        </p:txBody>
      </p:sp>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CenterHyacinth.png"/>
          <p:cNvPicPr>
            <a:picLocks noChangeAspect="1"/>
          </p:cNvPicPr>
          <p:nvPr/>
        </p:nvPicPr>
        <p:blipFill>
          <a:blip r:embed="rId2" cstate="print"/>
          <a:stretch>
            <a:fillRect/>
          </a:stretch>
        </p:blipFill>
        <p:spPr>
          <a:xfrm>
            <a:off x="3867238" y="4965936"/>
            <a:ext cx="1409524" cy="189206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Materials and Tools for Today</a:t>
            </a:r>
            <a:endParaRPr lang="en-US" dirty="0"/>
          </a:p>
        </p:txBody>
      </p:sp>
      <p:sp>
        <p:nvSpPr>
          <p:cNvPr id="3" name="Content Placeholder 2"/>
          <p:cNvSpPr>
            <a:spLocks noGrp="1"/>
          </p:cNvSpPr>
          <p:nvPr>
            <p:ph idx="1"/>
          </p:nvPr>
        </p:nvSpPr>
        <p:spPr>
          <a:xfrm>
            <a:off x="457200" y="1211969"/>
            <a:ext cx="8229600" cy="4525963"/>
          </a:xfrm>
        </p:spPr>
        <p:txBody>
          <a:bodyPr>
            <a:normAutofit/>
          </a:bodyPr>
          <a:lstStyle/>
          <a:p>
            <a:r>
              <a:rPr lang="en-US" sz="2400" dirty="0" smtClean="0"/>
              <a:t>To save time, we have pre-cut the paper for you.  All you will need to do is apply glue and wrap the leaf and petal strips around the top of the plant stake.</a:t>
            </a:r>
          </a:p>
          <a:p>
            <a:pPr>
              <a:buNone/>
            </a:pPr>
            <a:endParaRPr lang="en-US" sz="2400" dirty="0" smtClean="0"/>
          </a:p>
          <a:p>
            <a:endParaRPr lang="en-US" sz="2400" dirty="0"/>
          </a:p>
          <a:p>
            <a:endParaRPr lang="en-US" dirty="0" smtClean="0"/>
          </a:p>
          <a:p>
            <a:pPr lvl="1">
              <a:buNone/>
            </a:pPr>
            <a:endParaRPr lang="en-US" sz="2400" dirty="0" smtClean="0"/>
          </a:p>
          <a:p>
            <a:pPr>
              <a:buNone/>
            </a:pPr>
            <a:endParaRPr lang="en-US" sz="2800" dirty="0"/>
          </a:p>
        </p:txBody>
      </p:sp>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CenterHyacinth.png"/>
          <p:cNvPicPr>
            <a:picLocks noChangeAspect="1"/>
          </p:cNvPicPr>
          <p:nvPr/>
        </p:nvPicPr>
        <p:blipFill>
          <a:blip r:embed="rId2" cstate="print"/>
          <a:stretch>
            <a:fillRect/>
          </a:stretch>
        </p:blipFill>
        <p:spPr>
          <a:xfrm>
            <a:off x="3867238" y="4965936"/>
            <a:ext cx="1409524" cy="189206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Template for Later</a:t>
            </a:r>
            <a:endParaRPr lang="en-US" dirty="0"/>
          </a:p>
        </p:txBody>
      </p:sp>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CenterHyacinth.png"/>
          <p:cNvPicPr>
            <a:picLocks noChangeAspect="1"/>
          </p:cNvPicPr>
          <p:nvPr/>
        </p:nvPicPr>
        <p:blipFill>
          <a:blip r:embed="rId2" cstate="print"/>
          <a:stretch>
            <a:fillRect/>
          </a:stretch>
        </p:blipFill>
        <p:spPr>
          <a:xfrm>
            <a:off x="3867238" y="4965936"/>
            <a:ext cx="1409524" cy="1892064"/>
          </a:xfrm>
          <a:prstGeom prst="rect">
            <a:avLst/>
          </a:prstGeom>
        </p:spPr>
      </p:pic>
      <p:sp>
        <p:nvSpPr>
          <p:cNvPr id="13" name="Rectangle 12"/>
          <p:cNvSpPr/>
          <p:nvPr/>
        </p:nvSpPr>
        <p:spPr>
          <a:xfrm>
            <a:off x="914400" y="1600200"/>
            <a:ext cx="5029200" cy="914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248400" y="1600200"/>
            <a:ext cx="2917594" cy="1200329"/>
          </a:xfrm>
          <a:prstGeom prst="rect">
            <a:avLst/>
          </a:prstGeom>
          <a:noFill/>
        </p:spPr>
        <p:txBody>
          <a:bodyPr wrap="none" rtlCol="0">
            <a:spAutoFit/>
          </a:bodyPr>
          <a:lstStyle/>
          <a:p>
            <a:r>
              <a:rPr lang="en-US" b="1" dirty="0" smtClean="0"/>
              <a:t>A. Petal Strip</a:t>
            </a:r>
          </a:p>
          <a:p>
            <a:r>
              <a:rPr lang="en-US" dirty="0" smtClean="0"/>
              <a:t>Cut from colored paper</a:t>
            </a:r>
          </a:p>
          <a:p>
            <a:r>
              <a:rPr lang="en-US" dirty="0" smtClean="0"/>
              <a:t>Not shown to scale, provided</a:t>
            </a:r>
          </a:p>
          <a:p>
            <a:r>
              <a:rPr lang="en-US" dirty="0" smtClean="0"/>
              <a:t>for measurements!</a:t>
            </a:r>
            <a:endParaRPr lang="en-US" dirty="0"/>
          </a:p>
        </p:txBody>
      </p:sp>
      <p:cxnSp>
        <p:nvCxnSpPr>
          <p:cNvPr id="16" name="Straight Arrow Connector 15"/>
          <p:cNvCxnSpPr/>
          <p:nvPr/>
        </p:nvCxnSpPr>
        <p:spPr>
          <a:xfrm>
            <a:off x="923278" y="2654423"/>
            <a:ext cx="5020322" cy="12577"/>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01697" y="2771313"/>
            <a:ext cx="1106393" cy="369332"/>
          </a:xfrm>
          <a:prstGeom prst="rect">
            <a:avLst/>
          </a:prstGeom>
          <a:noFill/>
        </p:spPr>
        <p:txBody>
          <a:bodyPr wrap="none" rtlCol="0">
            <a:spAutoFit/>
          </a:bodyPr>
          <a:lstStyle/>
          <a:p>
            <a:r>
              <a:rPr lang="en-US" dirty="0" smtClean="0"/>
              <a:t>11” width</a:t>
            </a:r>
            <a:endParaRPr lang="en-US" dirty="0"/>
          </a:p>
        </p:txBody>
      </p:sp>
      <p:cxnSp>
        <p:nvCxnSpPr>
          <p:cNvPr id="20" name="Straight Arrow Connector 19"/>
          <p:cNvCxnSpPr/>
          <p:nvPr/>
        </p:nvCxnSpPr>
        <p:spPr>
          <a:xfrm>
            <a:off x="779756" y="1600200"/>
            <a:ext cx="0" cy="914400"/>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0" y="1600200"/>
            <a:ext cx="780470" cy="646331"/>
          </a:xfrm>
          <a:prstGeom prst="rect">
            <a:avLst/>
          </a:prstGeom>
          <a:noFill/>
        </p:spPr>
        <p:txBody>
          <a:bodyPr wrap="none" rtlCol="0">
            <a:spAutoFit/>
          </a:bodyPr>
          <a:lstStyle/>
          <a:p>
            <a:r>
              <a:rPr lang="en-US" dirty="0" smtClean="0"/>
              <a:t>3”</a:t>
            </a:r>
          </a:p>
          <a:p>
            <a:r>
              <a:rPr lang="en-US" dirty="0" smtClean="0"/>
              <a:t>height</a:t>
            </a:r>
            <a:endParaRPr lang="en-US" dirty="0"/>
          </a:p>
        </p:txBody>
      </p:sp>
      <p:cxnSp>
        <p:nvCxnSpPr>
          <p:cNvPr id="32" name="Straight Connector 31"/>
          <p:cNvCxnSpPr/>
          <p:nvPr/>
        </p:nvCxnSpPr>
        <p:spPr>
          <a:xfrm>
            <a:off x="905522" y="1713390"/>
            <a:ext cx="5051395" cy="1775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397624" y="1453718"/>
            <a:ext cx="239697" cy="292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592930" y="1177600"/>
            <a:ext cx="1866986" cy="369332"/>
          </a:xfrm>
          <a:prstGeom prst="rect">
            <a:avLst/>
          </a:prstGeom>
          <a:noFill/>
        </p:spPr>
        <p:txBody>
          <a:bodyPr wrap="none" rtlCol="0">
            <a:spAutoFit/>
          </a:bodyPr>
          <a:lstStyle/>
          <a:p>
            <a:r>
              <a:rPr lang="en-US" dirty="0" smtClean="0"/>
              <a:t>Fold line ½” down</a:t>
            </a:r>
            <a:endParaRPr lang="en-US" dirty="0"/>
          </a:p>
        </p:txBody>
      </p:sp>
      <p:sp>
        <p:nvSpPr>
          <p:cNvPr id="38" name="TextBox 37"/>
          <p:cNvSpPr txBox="1"/>
          <p:nvPr/>
        </p:nvSpPr>
        <p:spPr>
          <a:xfrm>
            <a:off x="3113203" y="3439357"/>
            <a:ext cx="2917594" cy="1200329"/>
          </a:xfrm>
          <a:prstGeom prst="rect">
            <a:avLst/>
          </a:prstGeom>
          <a:noFill/>
        </p:spPr>
        <p:txBody>
          <a:bodyPr wrap="none" rtlCol="0">
            <a:spAutoFit/>
          </a:bodyPr>
          <a:lstStyle/>
          <a:p>
            <a:r>
              <a:rPr lang="en-US" b="1" dirty="0" smtClean="0"/>
              <a:t>B. Leaf Strip</a:t>
            </a:r>
          </a:p>
          <a:p>
            <a:r>
              <a:rPr lang="en-US" dirty="0" smtClean="0"/>
              <a:t>Cut from green paper</a:t>
            </a:r>
          </a:p>
          <a:p>
            <a:r>
              <a:rPr lang="en-US" dirty="0" smtClean="0"/>
              <a:t>Not shown to scale, provided</a:t>
            </a:r>
          </a:p>
          <a:p>
            <a:r>
              <a:rPr lang="en-US" dirty="0" smtClean="0"/>
              <a:t>for measurements!</a:t>
            </a:r>
            <a:endParaRPr lang="en-US" dirty="0"/>
          </a:p>
        </p:txBody>
      </p:sp>
      <p:sp>
        <p:nvSpPr>
          <p:cNvPr id="39" name="TextBox 38"/>
          <p:cNvSpPr txBox="1"/>
          <p:nvPr/>
        </p:nvSpPr>
        <p:spPr>
          <a:xfrm>
            <a:off x="0" y="3643543"/>
            <a:ext cx="780470" cy="646331"/>
          </a:xfrm>
          <a:prstGeom prst="rect">
            <a:avLst/>
          </a:prstGeom>
          <a:noFill/>
        </p:spPr>
        <p:txBody>
          <a:bodyPr wrap="none" rtlCol="0">
            <a:spAutoFit/>
          </a:bodyPr>
          <a:lstStyle/>
          <a:p>
            <a:r>
              <a:rPr lang="en-US" dirty="0" smtClean="0"/>
              <a:t>2”</a:t>
            </a:r>
          </a:p>
          <a:p>
            <a:r>
              <a:rPr lang="en-US" dirty="0" smtClean="0"/>
              <a:t>height</a:t>
            </a:r>
            <a:endParaRPr lang="en-US" dirty="0"/>
          </a:p>
        </p:txBody>
      </p:sp>
      <p:cxnSp>
        <p:nvCxnSpPr>
          <p:cNvPr id="40" name="Straight Arrow Connector 39"/>
          <p:cNvCxnSpPr/>
          <p:nvPr/>
        </p:nvCxnSpPr>
        <p:spPr>
          <a:xfrm flipH="1">
            <a:off x="807868" y="3466730"/>
            <a:ext cx="8879" cy="1140781"/>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898125" y="4722920"/>
            <a:ext cx="2067017" cy="1480"/>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100831" y="4823534"/>
            <a:ext cx="989373" cy="369332"/>
          </a:xfrm>
          <a:prstGeom prst="rect">
            <a:avLst/>
          </a:prstGeom>
          <a:noFill/>
        </p:spPr>
        <p:txBody>
          <a:bodyPr wrap="none" rtlCol="0">
            <a:spAutoFit/>
          </a:bodyPr>
          <a:lstStyle/>
          <a:p>
            <a:r>
              <a:rPr lang="en-US" dirty="0" smtClean="0"/>
              <a:t>3” width</a:t>
            </a:r>
            <a:endParaRPr lang="en-US" dirty="0"/>
          </a:p>
        </p:txBody>
      </p:sp>
      <p:sp>
        <p:nvSpPr>
          <p:cNvPr id="26" name="Freeform 25"/>
          <p:cNvSpPr/>
          <p:nvPr/>
        </p:nvSpPr>
        <p:spPr>
          <a:xfrm>
            <a:off x="914419" y="3409029"/>
            <a:ext cx="2059619" cy="1198486"/>
          </a:xfrm>
          <a:custGeom>
            <a:avLst/>
            <a:gdLst>
              <a:gd name="connsiteX0" fmla="*/ 0 w 2077375"/>
              <a:gd name="connsiteY0" fmla="*/ 0 h 1145220"/>
              <a:gd name="connsiteX1" fmla="*/ 328474 w 2077375"/>
              <a:gd name="connsiteY1" fmla="*/ 834501 h 1145220"/>
              <a:gd name="connsiteX2" fmla="*/ 683581 w 2077375"/>
              <a:gd name="connsiteY2" fmla="*/ 8878 h 1145220"/>
              <a:gd name="connsiteX3" fmla="*/ 1038687 w 2077375"/>
              <a:gd name="connsiteY3" fmla="*/ 825624 h 1145220"/>
              <a:gd name="connsiteX4" fmla="*/ 1393794 w 2077375"/>
              <a:gd name="connsiteY4" fmla="*/ 8878 h 1145220"/>
              <a:gd name="connsiteX5" fmla="*/ 1713390 w 2077375"/>
              <a:gd name="connsiteY5" fmla="*/ 834501 h 1145220"/>
              <a:gd name="connsiteX6" fmla="*/ 2077375 w 2077375"/>
              <a:gd name="connsiteY6" fmla="*/ 8878 h 1145220"/>
              <a:gd name="connsiteX7" fmla="*/ 2059619 w 2077375"/>
              <a:gd name="connsiteY7" fmla="*/ 1145220 h 1145220"/>
              <a:gd name="connsiteX8" fmla="*/ 0 w 2077375"/>
              <a:gd name="connsiteY8" fmla="*/ 1145220 h 1145220"/>
              <a:gd name="connsiteX9" fmla="*/ 0 w 2077375"/>
              <a:gd name="connsiteY9" fmla="*/ 0 h 1145220"/>
              <a:gd name="connsiteX0" fmla="*/ 0 w 2077375"/>
              <a:gd name="connsiteY0" fmla="*/ 0 h 1145220"/>
              <a:gd name="connsiteX1" fmla="*/ 328474 w 2077375"/>
              <a:gd name="connsiteY1" fmla="*/ 834501 h 1145220"/>
              <a:gd name="connsiteX2" fmla="*/ 683581 w 2077375"/>
              <a:gd name="connsiteY2" fmla="*/ 8878 h 1145220"/>
              <a:gd name="connsiteX3" fmla="*/ 1038687 w 2077375"/>
              <a:gd name="connsiteY3" fmla="*/ 825624 h 1145220"/>
              <a:gd name="connsiteX4" fmla="*/ 1393794 w 2077375"/>
              <a:gd name="connsiteY4" fmla="*/ 8878 h 1145220"/>
              <a:gd name="connsiteX5" fmla="*/ 2077375 w 2077375"/>
              <a:gd name="connsiteY5" fmla="*/ 8878 h 1145220"/>
              <a:gd name="connsiteX6" fmla="*/ 2059619 w 2077375"/>
              <a:gd name="connsiteY6" fmla="*/ 1145220 h 1145220"/>
              <a:gd name="connsiteX7" fmla="*/ 0 w 2077375"/>
              <a:gd name="connsiteY7" fmla="*/ 1145220 h 1145220"/>
              <a:gd name="connsiteX8" fmla="*/ 0 w 2077375"/>
              <a:gd name="connsiteY8" fmla="*/ 0 h 1145220"/>
              <a:gd name="connsiteX0" fmla="*/ 0 w 2059619"/>
              <a:gd name="connsiteY0" fmla="*/ 0 h 1145220"/>
              <a:gd name="connsiteX1" fmla="*/ 328474 w 2059619"/>
              <a:gd name="connsiteY1" fmla="*/ 834501 h 1145220"/>
              <a:gd name="connsiteX2" fmla="*/ 683581 w 2059619"/>
              <a:gd name="connsiteY2" fmla="*/ 8878 h 1145220"/>
              <a:gd name="connsiteX3" fmla="*/ 1038687 w 2059619"/>
              <a:gd name="connsiteY3" fmla="*/ 825624 h 1145220"/>
              <a:gd name="connsiteX4" fmla="*/ 1393794 w 2059619"/>
              <a:gd name="connsiteY4" fmla="*/ 8878 h 1145220"/>
              <a:gd name="connsiteX5" fmla="*/ 2059619 w 2059619"/>
              <a:gd name="connsiteY5" fmla="*/ 1145220 h 1145220"/>
              <a:gd name="connsiteX6" fmla="*/ 0 w 2059619"/>
              <a:gd name="connsiteY6" fmla="*/ 1145220 h 1145220"/>
              <a:gd name="connsiteX7" fmla="*/ 0 w 2059619"/>
              <a:gd name="connsiteY7" fmla="*/ 0 h 1145220"/>
              <a:gd name="connsiteX0" fmla="*/ 0 w 2059619"/>
              <a:gd name="connsiteY0" fmla="*/ 17755 h 1162975"/>
              <a:gd name="connsiteX1" fmla="*/ 328474 w 2059619"/>
              <a:gd name="connsiteY1" fmla="*/ 852256 h 1162975"/>
              <a:gd name="connsiteX2" fmla="*/ 683581 w 2059619"/>
              <a:gd name="connsiteY2" fmla="*/ 26633 h 1162975"/>
              <a:gd name="connsiteX3" fmla="*/ 1038687 w 2059619"/>
              <a:gd name="connsiteY3" fmla="*/ 843379 h 1162975"/>
              <a:gd name="connsiteX4" fmla="*/ 1677880 w 2059619"/>
              <a:gd name="connsiteY4" fmla="*/ 0 h 1162975"/>
              <a:gd name="connsiteX5" fmla="*/ 2059619 w 2059619"/>
              <a:gd name="connsiteY5" fmla="*/ 1162975 h 1162975"/>
              <a:gd name="connsiteX6" fmla="*/ 0 w 2059619"/>
              <a:gd name="connsiteY6" fmla="*/ 1162975 h 1162975"/>
              <a:gd name="connsiteX7" fmla="*/ 0 w 2059619"/>
              <a:gd name="connsiteY7" fmla="*/ 17755 h 1162975"/>
              <a:gd name="connsiteX0" fmla="*/ 0 w 2059619"/>
              <a:gd name="connsiteY0" fmla="*/ 17755 h 1162975"/>
              <a:gd name="connsiteX1" fmla="*/ 328474 w 2059619"/>
              <a:gd name="connsiteY1" fmla="*/ 852256 h 1162975"/>
              <a:gd name="connsiteX2" fmla="*/ 683581 w 2059619"/>
              <a:gd name="connsiteY2" fmla="*/ 26633 h 1162975"/>
              <a:gd name="connsiteX3" fmla="*/ 1269507 w 2059619"/>
              <a:gd name="connsiteY3" fmla="*/ 843379 h 1162975"/>
              <a:gd name="connsiteX4" fmla="*/ 1677880 w 2059619"/>
              <a:gd name="connsiteY4" fmla="*/ 0 h 1162975"/>
              <a:gd name="connsiteX5" fmla="*/ 2059619 w 2059619"/>
              <a:gd name="connsiteY5" fmla="*/ 1162975 h 1162975"/>
              <a:gd name="connsiteX6" fmla="*/ 0 w 2059619"/>
              <a:gd name="connsiteY6" fmla="*/ 1162975 h 1162975"/>
              <a:gd name="connsiteX7" fmla="*/ 0 w 2059619"/>
              <a:gd name="connsiteY7" fmla="*/ 17755 h 1162975"/>
              <a:gd name="connsiteX0" fmla="*/ 0 w 2059619"/>
              <a:gd name="connsiteY0" fmla="*/ 35511 h 1180731"/>
              <a:gd name="connsiteX1" fmla="*/ 328474 w 2059619"/>
              <a:gd name="connsiteY1" fmla="*/ 870012 h 1180731"/>
              <a:gd name="connsiteX2" fmla="*/ 870012 w 2059619"/>
              <a:gd name="connsiteY2" fmla="*/ 0 h 1180731"/>
              <a:gd name="connsiteX3" fmla="*/ 1269507 w 2059619"/>
              <a:gd name="connsiteY3" fmla="*/ 861135 h 1180731"/>
              <a:gd name="connsiteX4" fmla="*/ 1677880 w 2059619"/>
              <a:gd name="connsiteY4" fmla="*/ 17756 h 1180731"/>
              <a:gd name="connsiteX5" fmla="*/ 2059619 w 2059619"/>
              <a:gd name="connsiteY5" fmla="*/ 1180731 h 1180731"/>
              <a:gd name="connsiteX6" fmla="*/ 0 w 2059619"/>
              <a:gd name="connsiteY6" fmla="*/ 1180731 h 1180731"/>
              <a:gd name="connsiteX7" fmla="*/ 0 w 2059619"/>
              <a:gd name="connsiteY7" fmla="*/ 35511 h 1180731"/>
              <a:gd name="connsiteX0" fmla="*/ 195309 w 2059619"/>
              <a:gd name="connsiteY0" fmla="*/ 0 h 1207364"/>
              <a:gd name="connsiteX1" fmla="*/ 328474 w 2059619"/>
              <a:gd name="connsiteY1" fmla="*/ 896645 h 1207364"/>
              <a:gd name="connsiteX2" fmla="*/ 870012 w 2059619"/>
              <a:gd name="connsiteY2" fmla="*/ 26633 h 1207364"/>
              <a:gd name="connsiteX3" fmla="*/ 1269507 w 2059619"/>
              <a:gd name="connsiteY3" fmla="*/ 887768 h 1207364"/>
              <a:gd name="connsiteX4" fmla="*/ 1677880 w 2059619"/>
              <a:gd name="connsiteY4" fmla="*/ 44389 h 1207364"/>
              <a:gd name="connsiteX5" fmla="*/ 2059619 w 2059619"/>
              <a:gd name="connsiteY5" fmla="*/ 1207364 h 1207364"/>
              <a:gd name="connsiteX6" fmla="*/ 0 w 2059619"/>
              <a:gd name="connsiteY6" fmla="*/ 1207364 h 1207364"/>
              <a:gd name="connsiteX7" fmla="*/ 195309 w 2059619"/>
              <a:gd name="connsiteY7" fmla="*/ 0 h 1207364"/>
              <a:gd name="connsiteX0" fmla="*/ 195309 w 2059619"/>
              <a:gd name="connsiteY0" fmla="*/ 0 h 1207364"/>
              <a:gd name="connsiteX1" fmla="*/ 585926 w 2059619"/>
              <a:gd name="connsiteY1" fmla="*/ 905523 h 1207364"/>
              <a:gd name="connsiteX2" fmla="*/ 870012 w 2059619"/>
              <a:gd name="connsiteY2" fmla="*/ 26633 h 1207364"/>
              <a:gd name="connsiteX3" fmla="*/ 1269507 w 2059619"/>
              <a:gd name="connsiteY3" fmla="*/ 887768 h 1207364"/>
              <a:gd name="connsiteX4" fmla="*/ 1677880 w 2059619"/>
              <a:gd name="connsiteY4" fmla="*/ 44389 h 1207364"/>
              <a:gd name="connsiteX5" fmla="*/ 2059619 w 2059619"/>
              <a:gd name="connsiteY5" fmla="*/ 1207364 h 1207364"/>
              <a:gd name="connsiteX6" fmla="*/ 0 w 2059619"/>
              <a:gd name="connsiteY6" fmla="*/ 1207364 h 1207364"/>
              <a:gd name="connsiteX7" fmla="*/ 195309 w 2059619"/>
              <a:gd name="connsiteY7" fmla="*/ 0 h 1207364"/>
              <a:gd name="connsiteX0" fmla="*/ 221942 w 2059619"/>
              <a:gd name="connsiteY0" fmla="*/ 26633 h 1180731"/>
              <a:gd name="connsiteX1" fmla="*/ 585926 w 2059619"/>
              <a:gd name="connsiteY1" fmla="*/ 878890 h 1180731"/>
              <a:gd name="connsiteX2" fmla="*/ 870012 w 2059619"/>
              <a:gd name="connsiteY2" fmla="*/ 0 h 1180731"/>
              <a:gd name="connsiteX3" fmla="*/ 1269507 w 2059619"/>
              <a:gd name="connsiteY3" fmla="*/ 861135 h 1180731"/>
              <a:gd name="connsiteX4" fmla="*/ 1677880 w 2059619"/>
              <a:gd name="connsiteY4" fmla="*/ 17756 h 1180731"/>
              <a:gd name="connsiteX5" fmla="*/ 2059619 w 2059619"/>
              <a:gd name="connsiteY5" fmla="*/ 1180731 h 1180731"/>
              <a:gd name="connsiteX6" fmla="*/ 0 w 2059619"/>
              <a:gd name="connsiteY6" fmla="*/ 1180731 h 1180731"/>
              <a:gd name="connsiteX7" fmla="*/ 221942 w 2059619"/>
              <a:gd name="connsiteY7" fmla="*/ 26633 h 1180731"/>
              <a:gd name="connsiteX0" fmla="*/ 221942 w 2059619"/>
              <a:gd name="connsiteY0" fmla="*/ 26633 h 1180731"/>
              <a:gd name="connsiteX1" fmla="*/ 585926 w 2059619"/>
              <a:gd name="connsiteY1" fmla="*/ 878890 h 1180731"/>
              <a:gd name="connsiteX2" fmla="*/ 870012 w 2059619"/>
              <a:gd name="connsiteY2" fmla="*/ 0 h 1180731"/>
              <a:gd name="connsiteX3" fmla="*/ 1269507 w 2059619"/>
              <a:gd name="connsiteY3" fmla="*/ 861135 h 1180731"/>
              <a:gd name="connsiteX4" fmla="*/ 1677880 w 2059619"/>
              <a:gd name="connsiteY4" fmla="*/ 17756 h 1180731"/>
              <a:gd name="connsiteX5" fmla="*/ 2059619 w 2059619"/>
              <a:gd name="connsiteY5" fmla="*/ 1180731 h 1180731"/>
              <a:gd name="connsiteX6" fmla="*/ 0 w 2059619"/>
              <a:gd name="connsiteY6" fmla="*/ 1180731 h 1180731"/>
              <a:gd name="connsiteX7" fmla="*/ 221942 w 2059619"/>
              <a:gd name="connsiteY7" fmla="*/ 26633 h 1180731"/>
              <a:gd name="connsiteX0" fmla="*/ 221942 w 2059619"/>
              <a:gd name="connsiteY0" fmla="*/ 26633 h 1180731"/>
              <a:gd name="connsiteX1" fmla="*/ 585926 w 2059619"/>
              <a:gd name="connsiteY1" fmla="*/ 878890 h 1180731"/>
              <a:gd name="connsiteX2" fmla="*/ 870012 w 2059619"/>
              <a:gd name="connsiteY2" fmla="*/ 0 h 1180731"/>
              <a:gd name="connsiteX3" fmla="*/ 1269507 w 2059619"/>
              <a:gd name="connsiteY3" fmla="*/ 861135 h 1180731"/>
              <a:gd name="connsiteX4" fmla="*/ 1677880 w 2059619"/>
              <a:gd name="connsiteY4" fmla="*/ 17756 h 1180731"/>
              <a:gd name="connsiteX5" fmla="*/ 2059619 w 2059619"/>
              <a:gd name="connsiteY5" fmla="*/ 1180731 h 1180731"/>
              <a:gd name="connsiteX6" fmla="*/ 0 w 2059619"/>
              <a:gd name="connsiteY6" fmla="*/ 1180731 h 1180731"/>
              <a:gd name="connsiteX7" fmla="*/ 221942 w 2059619"/>
              <a:gd name="connsiteY7" fmla="*/ 26633 h 1180731"/>
              <a:gd name="connsiteX0" fmla="*/ 221942 w 2059619"/>
              <a:gd name="connsiteY0" fmla="*/ 26633 h 1180731"/>
              <a:gd name="connsiteX1" fmla="*/ 585926 w 2059619"/>
              <a:gd name="connsiteY1" fmla="*/ 878890 h 1180731"/>
              <a:gd name="connsiteX2" fmla="*/ 870012 w 2059619"/>
              <a:gd name="connsiteY2" fmla="*/ 0 h 1180731"/>
              <a:gd name="connsiteX3" fmla="*/ 1305018 w 2059619"/>
              <a:gd name="connsiteY3" fmla="*/ 861135 h 1180731"/>
              <a:gd name="connsiteX4" fmla="*/ 1677880 w 2059619"/>
              <a:gd name="connsiteY4" fmla="*/ 17756 h 1180731"/>
              <a:gd name="connsiteX5" fmla="*/ 2059619 w 2059619"/>
              <a:gd name="connsiteY5" fmla="*/ 1180731 h 1180731"/>
              <a:gd name="connsiteX6" fmla="*/ 0 w 2059619"/>
              <a:gd name="connsiteY6" fmla="*/ 1180731 h 1180731"/>
              <a:gd name="connsiteX7" fmla="*/ 221942 w 2059619"/>
              <a:gd name="connsiteY7" fmla="*/ 26633 h 1180731"/>
              <a:gd name="connsiteX0" fmla="*/ 221942 w 2059619"/>
              <a:gd name="connsiteY0" fmla="*/ 44388 h 1198486"/>
              <a:gd name="connsiteX1" fmla="*/ 585926 w 2059619"/>
              <a:gd name="connsiteY1" fmla="*/ 896645 h 1198486"/>
              <a:gd name="connsiteX2" fmla="*/ 932156 w 2059619"/>
              <a:gd name="connsiteY2" fmla="*/ 0 h 1198486"/>
              <a:gd name="connsiteX3" fmla="*/ 1305018 w 2059619"/>
              <a:gd name="connsiteY3" fmla="*/ 878890 h 1198486"/>
              <a:gd name="connsiteX4" fmla="*/ 1677880 w 2059619"/>
              <a:gd name="connsiteY4" fmla="*/ 35511 h 1198486"/>
              <a:gd name="connsiteX5" fmla="*/ 2059619 w 2059619"/>
              <a:gd name="connsiteY5" fmla="*/ 1198486 h 1198486"/>
              <a:gd name="connsiteX6" fmla="*/ 0 w 2059619"/>
              <a:gd name="connsiteY6" fmla="*/ 1198486 h 1198486"/>
              <a:gd name="connsiteX7" fmla="*/ 221942 w 2059619"/>
              <a:gd name="connsiteY7" fmla="*/ 44388 h 1198486"/>
              <a:gd name="connsiteX0" fmla="*/ 239698 w 2059619"/>
              <a:gd name="connsiteY0" fmla="*/ 17755 h 1198486"/>
              <a:gd name="connsiteX1" fmla="*/ 585926 w 2059619"/>
              <a:gd name="connsiteY1" fmla="*/ 896645 h 1198486"/>
              <a:gd name="connsiteX2" fmla="*/ 932156 w 2059619"/>
              <a:gd name="connsiteY2" fmla="*/ 0 h 1198486"/>
              <a:gd name="connsiteX3" fmla="*/ 1305018 w 2059619"/>
              <a:gd name="connsiteY3" fmla="*/ 878890 h 1198486"/>
              <a:gd name="connsiteX4" fmla="*/ 1677880 w 2059619"/>
              <a:gd name="connsiteY4" fmla="*/ 35511 h 1198486"/>
              <a:gd name="connsiteX5" fmla="*/ 2059619 w 2059619"/>
              <a:gd name="connsiteY5" fmla="*/ 1198486 h 1198486"/>
              <a:gd name="connsiteX6" fmla="*/ 0 w 2059619"/>
              <a:gd name="connsiteY6" fmla="*/ 1198486 h 1198486"/>
              <a:gd name="connsiteX7" fmla="*/ 239698 w 2059619"/>
              <a:gd name="connsiteY7" fmla="*/ 17755 h 1198486"/>
              <a:gd name="connsiteX0" fmla="*/ 239698 w 2059619"/>
              <a:gd name="connsiteY0" fmla="*/ 17755 h 1198486"/>
              <a:gd name="connsiteX1" fmla="*/ 585926 w 2059619"/>
              <a:gd name="connsiteY1" fmla="*/ 896645 h 1198486"/>
              <a:gd name="connsiteX2" fmla="*/ 932156 w 2059619"/>
              <a:gd name="connsiteY2" fmla="*/ 0 h 1198486"/>
              <a:gd name="connsiteX3" fmla="*/ 1305018 w 2059619"/>
              <a:gd name="connsiteY3" fmla="*/ 878890 h 1198486"/>
              <a:gd name="connsiteX4" fmla="*/ 1677880 w 2059619"/>
              <a:gd name="connsiteY4" fmla="*/ 35511 h 1198486"/>
              <a:gd name="connsiteX5" fmla="*/ 2059619 w 2059619"/>
              <a:gd name="connsiteY5" fmla="*/ 1198486 h 1198486"/>
              <a:gd name="connsiteX6" fmla="*/ 0 w 2059619"/>
              <a:gd name="connsiteY6" fmla="*/ 1198486 h 1198486"/>
              <a:gd name="connsiteX7" fmla="*/ 239698 w 2059619"/>
              <a:gd name="connsiteY7" fmla="*/ 17755 h 1198486"/>
              <a:gd name="connsiteX0" fmla="*/ 239698 w 2059619"/>
              <a:gd name="connsiteY0" fmla="*/ 17755 h 1198486"/>
              <a:gd name="connsiteX1" fmla="*/ 585926 w 2059619"/>
              <a:gd name="connsiteY1" fmla="*/ 896645 h 1198486"/>
              <a:gd name="connsiteX2" fmla="*/ 932156 w 2059619"/>
              <a:gd name="connsiteY2" fmla="*/ 0 h 1198486"/>
              <a:gd name="connsiteX3" fmla="*/ 1305018 w 2059619"/>
              <a:gd name="connsiteY3" fmla="*/ 878890 h 1198486"/>
              <a:gd name="connsiteX4" fmla="*/ 1677880 w 2059619"/>
              <a:gd name="connsiteY4" fmla="*/ 35511 h 1198486"/>
              <a:gd name="connsiteX5" fmla="*/ 2059619 w 2059619"/>
              <a:gd name="connsiteY5" fmla="*/ 1198486 h 1198486"/>
              <a:gd name="connsiteX6" fmla="*/ 0 w 2059619"/>
              <a:gd name="connsiteY6" fmla="*/ 1198486 h 1198486"/>
              <a:gd name="connsiteX7" fmla="*/ 239698 w 2059619"/>
              <a:gd name="connsiteY7" fmla="*/ 17755 h 1198486"/>
              <a:gd name="connsiteX0" fmla="*/ 239698 w 2059619"/>
              <a:gd name="connsiteY0" fmla="*/ 17755 h 1198486"/>
              <a:gd name="connsiteX1" fmla="*/ 612559 w 2059619"/>
              <a:gd name="connsiteY1" fmla="*/ 878890 h 1198486"/>
              <a:gd name="connsiteX2" fmla="*/ 932156 w 2059619"/>
              <a:gd name="connsiteY2" fmla="*/ 0 h 1198486"/>
              <a:gd name="connsiteX3" fmla="*/ 1305018 w 2059619"/>
              <a:gd name="connsiteY3" fmla="*/ 878890 h 1198486"/>
              <a:gd name="connsiteX4" fmla="*/ 1677880 w 2059619"/>
              <a:gd name="connsiteY4" fmla="*/ 35511 h 1198486"/>
              <a:gd name="connsiteX5" fmla="*/ 2059619 w 2059619"/>
              <a:gd name="connsiteY5" fmla="*/ 1198486 h 1198486"/>
              <a:gd name="connsiteX6" fmla="*/ 0 w 2059619"/>
              <a:gd name="connsiteY6" fmla="*/ 1198486 h 1198486"/>
              <a:gd name="connsiteX7" fmla="*/ 239698 w 2059619"/>
              <a:gd name="connsiteY7" fmla="*/ 17755 h 1198486"/>
              <a:gd name="connsiteX0" fmla="*/ 239698 w 2059619"/>
              <a:gd name="connsiteY0" fmla="*/ 17755 h 1198486"/>
              <a:gd name="connsiteX1" fmla="*/ 603681 w 2059619"/>
              <a:gd name="connsiteY1" fmla="*/ 923279 h 1198486"/>
              <a:gd name="connsiteX2" fmla="*/ 932156 w 2059619"/>
              <a:gd name="connsiteY2" fmla="*/ 0 h 1198486"/>
              <a:gd name="connsiteX3" fmla="*/ 1305018 w 2059619"/>
              <a:gd name="connsiteY3" fmla="*/ 878890 h 1198486"/>
              <a:gd name="connsiteX4" fmla="*/ 1677880 w 2059619"/>
              <a:gd name="connsiteY4" fmla="*/ 35511 h 1198486"/>
              <a:gd name="connsiteX5" fmla="*/ 2059619 w 2059619"/>
              <a:gd name="connsiteY5" fmla="*/ 1198486 h 1198486"/>
              <a:gd name="connsiteX6" fmla="*/ 0 w 2059619"/>
              <a:gd name="connsiteY6" fmla="*/ 1198486 h 1198486"/>
              <a:gd name="connsiteX7" fmla="*/ 239698 w 2059619"/>
              <a:gd name="connsiteY7" fmla="*/ 17755 h 1198486"/>
              <a:gd name="connsiteX0" fmla="*/ 239698 w 2059619"/>
              <a:gd name="connsiteY0" fmla="*/ 17755 h 1198486"/>
              <a:gd name="connsiteX1" fmla="*/ 603681 w 2059619"/>
              <a:gd name="connsiteY1" fmla="*/ 896646 h 1198486"/>
              <a:gd name="connsiteX2" fmla="*/ 932156 w 2059619"/>
              <a:gd name="connsiteY2" fmla="*/ 0 h 1198486"/>
              <a:gd name="connsiteX3" fmla="*/ 1305018 w 2059619"/>
              <a:gd name="connsiteY3" fmla="*/ 878890 h 1198486"/>
              <a:gd name="connsiteX4" fmla="*/ 1677880 w 2059619"/>
              <a:gd name="connsiteY4" fmla="*/ 35511 h 1198486"/>
              <a:gd name="connsiteX5" fmla="*/ 2059619 w 2059619"/>
              <a:gd name="connsiteY5" fmla="*/ 1198486 h 1198486"/>
              <a:gd name="connsiteX6" fmla="*/ 0 w 2059619"/>
              <a:gd name="connsiteY6" fmla="*/ 1198486 h 1198486"/>
              <a:gd name="connsiteX7" fmla="*/ 239698 w 2059619"/>
              <a:gd name="connsiteY7" fmla="*/ 17755 h 119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9619" h="1198486">
                <a:moveTo>
                  <a:pt x="239698" y="17755"/>
                </a:moveTo>
                <a:lnTo>
                  <a:pt x="603681" y="896646"/>
                </a:lnTo>
                <a:lnTo>
                  <a:pt x="932156" y="0"/>
                </a:lnTo>
                <a:lnTo>
                  <a:pt x="1305018" y="878890"/>
                </a:lnTo>
                <a:lnTo>
                  <a:pt x="1677880" y="35511"/>
                </a:lnTo>
                <a:lnTo>
                  <a:pt x="2059619" y="1198486"/>
                </a:lnTo>
                <a:lnTo>
                  <a:pt x="0" y="1198486"/>
                </a:lnTo>
                <a:cubicBezTo>
                  <a:pt x="82859" y="825624"/>
                  <a:pt x="165718" y="408373"/>
                  <a:pt x="239698" y="17755"/>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Full Steps to Create the Flower</a:t>
            </a:r>
            <a:endParaRPr lang="en-US" dirty="0"/>
          </a:p>
        </p:txBody>
      </p:sp>
      <p:sp>
        <p:nvSpPr>
          <p:cNvPr id="3" name="Content Placeholder 2"/>
          <p:cNvSpPr>
            <a:spLocks noGrp="1"/>
          </p:cNvSpPr>
          <p:nvPr>
            <p:ph idx="1"/>
          </p:nvPr>
        </p:nvSpPr>
        <p:spPr>
          <a:xfrm>
            <a:off x="457200" y="1211969"/>
            <a:ext cx="8229600" cy="4525963"/>
          </a:xfrm>
        </p:spPr>
        <p:txBody>
          <a:bodyPr>
            <a:normAutofit/>
          </a:bodyPr>
          <a:lstStyle/>
          <a:p>
            <a:pPr marL="457200" indent="-457200">
              <a:buFont typeface="+mj-lt"/>
              <a:buAutoNum type="arabicPeriod"/>
            </a:pPr>
            <a:r>
              <a:rPr lang="en-US" sz="2400" dirty="0" smtClean="0"/>
              <a:t>Gather your materials and tools.</a:t>
            </a:r>
          </a:p>
          <a:p>
            <a:pPr marL="457200" indent="-457200">
              <a:buFont typeface="+mj-lt"/>
              <a:buAutoNum type="arabicPeriod"/>
            </a:pPr>
            <a:r>
              <a:rPr lang="en-US" sz="2400" dirty="0" smtClean="0"/>
              <a:t>Cut the petal strip – 11” w x 3” h.</a:t>
            </a:r>
          </a:p>
          <a:p>
            <a:pPr marL="457200" indent="-457200">
              <a:buFont typeface="+mj-lt"/>
              <a:buAutoNum type="arabicPeriod"/>
            </a:pPr>
            <a:r>
              <a:rPr lang="en-US" sz="2400" dirty="0" smtClean="0"/>
              <a:t>Cut the leaf strip – 3” w x 2” h.</a:t>
            </a:r>
          </a:p>
          <a:p>
            <a:pPr marL="457200" indent="-457200">
              <a:buFont typeface="+mj-lt"/>
              <a:buAutoNum type="arabicPeriod"/>
            </a:pPr>
            <a:r>
              <a:rPr lang="en-US" sz="2400" dirty="0" smtClean="0"/>
              <a:t>Take the petal strip and lengthwise fold the top down 1/2” and press firmly to crease it.</a:t>
            </a:r>
          </a:p>
          <a:p>
            <a:pPr marL="457200" indent="-457200">
              <a:buFont typeface="+mj-lt"/>
              <a:buAutoNum type="arabicPeriod"/>
            </a:pPr>
            <a:r>
              <a:rPr lang="en-US" sz="2400" dirty="0" smtClean="0"/>
              <a:t>Cut a fringe into the petal strip up as far as the top ½”, using the folded edge at the top as a guide on where to stop cutting:</a:t>
            </a:r>
          </a:p>
          <a:p>
            <a:pPr marL="457200" indent="-457200">
              <a:buFont typeface="+mj-lt"/>
              <a:buAutoNum type="arabicPeriod"/>
            </a:pPr>
            <a:endParaRPr lang="en-US" sz="2400" dirty="0" smtClean="0"/>
          </a:p>
          <a:p>
            <a:endParaRPr lang="en-US" sz="2400" dirty="0"/>
          </a:p>
          <a:p>
            <a:endParaRPr lang="en-US" dirty="0" smtClean="0"/>
          </a:p>
          <a:p>
            <a:pPr lvl="1">
              <a:buNone/>
            </a:pPr>
            <a:endParaRPr lang="en-US" sz="2400" dirty="0" smtClean="0"/>
          </a:p>
          <a:p>
            <a:pPr>
              <a:buNone/>
            </a:pPr>
            <a:endParaRPr lang="en-US" sz="2800" dirty="0"/>
          </a:p>
        </p:txBody>
      </p:sp>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CenterHyacinth.png"/>
          <p:cNvPicPr>
            <a:picLocks noChangeAspect="1"/>
          </p:cNvPicPr>
          <p:nvPr/>
        </p:nvPicPr>
        <p:blipFill>
          <a:blip r:embed="rId2" cstate="print"/>
          <a:stretch>
            <a:fillRect/>
          </a:stretch>
        </p:blipFill>
        <p:spPr>
          <a:xfrm>
            <a:off x="3867238" y="4965936"/>
            <a:ext cx="1409524" cy="1892064"/>
          </a:xfrm>
          <a:prstGeom prst="rect">
            <a:avLst/>
          </a:prstGeom>
        </p:spPr>
      </p:pic>
      <p:grpSp>
        <p:nvGrpSpPr>
          <p:cNvPr id="36" name="Group 35"/>
          <p:cNvGrpSpPr/>
          <p:nvPr/>
        </p:nvGrpSpPr>
        <p:grpSpPr>
          <a:xfrm>
            <a:off x="914400" y="4603750"/>
            <a:ext cx="2938509" cy="1157858"/>
            <a:chOff x="914400" y="4603750"/>
            <a:chExt cx="2938509" cy="1157858"/>
          </a:xfrm>
          <a:solidFill>
            <a:srgbClr val="FF99CC"/>
          </a:solidFill>
        </p:grpSpPr>
        <p:sp>
          <p:nvSpPr>
            <p:cNvPr id="11" name="Rectangle 10"/>
            <p:cNvSpPr/>
            <p:nvPr/>
          </p:nvSpPr>
          <p:spPr>
            <a:xfrm>
              <a:off x="922338" y="4603750"/>
              <a:ext cx="2855125" cy="1157858"/>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914400" y="4607510"/>
              <a:ext cx="2938509" cy="195310"/>
            </a:xfrm>
            <a:custGeom>
              <a:avLst/>
              <a:gdLst>
                <a:gd name="connsiteX0" fmla="*/ 0 w 3027285"/>
                <a:gd name="connsiteY0" fmla="*/ 0 h 195308"/>
                <a:gd name="connsiteX1" fmla="*/ 2849732 w 3027285"/>
                <a:gd name="connsiteY1" fmla="*/ 8877 h 195308"/>
                <a:gd name="connsiteX2" fmla="*/ 3027285 w 3027285"/>
                <a:gd name="connsiteY2" fmla="*/ 195308 h 195308"/>
                <a:gd name="connsiteX3" fmla="*/ 124287 w 3027285"/>
                <a:gd name="connsiteY3" fmla="*/ 186431 h 195308"/>
                <a:gd name="connsiteX4" fmla="*/ 0 w 3027285"/>
                <a:gd name="connsiteY4" fmla="*/ 0 h 195308"/>
                <a:gd name="connsiteX0" fmla="*/ 0 w 3027285"/>
                <a:gd name="connsiteY0" fmla="*/ 0 h 195308"/>
                <a:gd name="connsiteX1" fmla="*/ 2849732 w 3027285"/>
                <a:gd name="connsiteY1" fmla="*/ 8877 h 195308"/>
                <a:gd name="connsiteX2" fmla="*/ 3027285 w 3027285"/>
                <a:gd name="connsiteY2" fmla="*/ 195308 h 195308"/>
                <a:gd name="connsiteX3" fmla="*/ 134104 w 3027285"/>
                <a:gd name="connsiteY3" fmla="*/ 186431 h 195308"/>
                <a:gd name="connsiteX4" fmla="*/ 0 w 3027285"/>
                <a:gd name="connsiteY4" fmla="*/ 0 h 195308"/>
                <a:gd name="connsiteX0" fmla="*/ 0 w 3027285"/>
                <a:gd name="connsiteY0" fmla="*/ 0 h 195308"/>
                <a:gd name="connsiteX1" fmla="*/ 2849732 w 3027285"/>
                <a:gd name="connsiteY1" fmla="*/ 8877 h 195308"/>
                <a:gd name="connsiteX2" fmla="*/ 3027285 w 3027285"/>
                <a:gd name="connsiteY2" fmla="*/ 195308 h 195308"/>
                <a:gd name="connsiteX3" fmla="*/ 7938 w 3027285"/>
                <a:gd name="connsiteY3" fmla="*/ 186431 h 195308"/>
                <a:gd name="connsiteX4" fmla="*/ 0 w 3027285"/>
                <a:gd name="connsiteY4" fmla="*/ 0 h 195308"/>
                <a:gd name="connsiteX0" fmla="*/ 0 w 3027285"/>
                <a:gd name="connsiteY0" fmla="*/ 0 h 195308"/>
                <a:gd name="connsiteX1" fmla="*/ 2849732 w 3027285"/>
                <a:gd name="connsiteY1" fmla="*/ 8877 h 195308"/>
                <a:gd name="connsiteX2" fmla="*/ 3027285 w 3027285"/>
                <a:gd name="connsiteY2" fmla="*/ 195308 h 195308"/>
                <a:gd name="connsiteX3" fmla="*/ 7938 w 3027285"/>
                <a:gd name="connsiteY3" fmla="*/ 177554 h 195308"/>
                <a:gd name="connsiteX4" fmla="*/ 0 w 3027285"/>
                <a:gd name="connsiteY4" fmla="*/ 0 h 195308"/>
                <a:gd name="connsiteX0" fmla="*/ 0 w 3027285"/>
                <a:gd name="connsiteY0" fmla="*/ 0 h 195309"/>
                <a:gd name="connsiteX1" fmla="*/ 2849732 w 3027285"/>
                <a:gd name="connsiteY1" fmla="*/ 8877 h 195309"/>
                <a:gd name="connsiteX2" fmla="*/ 3027285 w 3027285"/>
                <a:gd name="connsiteY2" fmla="*/ 195308 h 195309"/>
                <a:gd name="connsiteX3" fmla="*/ 87837 w 3027285"/>
                <a:gd name="connsiteY3" fmla="*/ 195309 h 195309"/>
                <a:gd name="connsiteX4" fmla="*/ 0 w 3027285"/>
                <a:gd name="connsiteY4" fmla="*/ 0 h 195309"/>
                <a:gd name="connsiteX0" fmla="*/ 0 w 2920753"/>
                <a:gd name="connsiteY0" fmla="*/ 0 h 195309"/>
                <a:gd name="connsiteX1" fmla="*/ 2849732 w 2920753"/>
                <a:gd name="connsiteY1" fmla="*/ 8877 h 195309"/>
                <a:gd name="connsiteX2" fmla="*/ 2920753 w 2920753"/>
                <a:gd name="connsiteY2" fmla="*/ 186430 h 195309"/>
                <a:gd name="connsiteX3" fmla="*/ 87837 w 2920753"/>
                <a:gd name="connsiteY3" fmla="*/ 195309 h 195309"/>
                <a:gd name="connsiteX4" fmla="*/ 0 w 2920753"/>
                <a:gd name="connsiteY4" fmla="*/ 0 h 195309"/>
                <a:gd name="connsiteX0" fmla="*/ 0 w 2920753"/>
                <a:gd name="connsiteY0" fmla="*/ 1 h 195310"/>
                <a:gd name="connsiteX1" fmla="*/ 2885243 w 2920753"/>
                <a:gd name="connsiteY1" fmla="*/ 0 h 195310"/>
                <a:gd name="connsiteX2" fmla="*/ 2920753 w 2920753"/>
                <a:gd name="connsiteY2" fmla="*/ 186431 h 195310"/>
                <a:gd name="connsiteX3" fmla="*/ 87837 w 2920753"/>
                <a:gd name="connsiteY3" fmla="*/ 195310 h 195310"/>
                <a:gd name="connsiteX4" fmla="*/ 0 w 2920753"/>
                <a:gd name="connsiteY4" fmla="*/ 1 h 195310"/>
                <a:gd name="connsiteX0" fmla="*/ 0 w 2938509"/>
                <a:gd name="connsiteY0" fmla="*/ 1 h 195310"/>
                <a:gd name="connsiteX1" fmla="*/ 2885243 w 2938509"/>
                <a:gd name="connsiteY1" fmla="*/ 0 h 195310"/>
                <a:gd name="connsiteX2" fmla="*/ 2938509 w 2938509"/>
                <a:gd name="connsiteY2" fmla="*/ 186431 h 195310"/>
                <a:gd name="connsiteX3" fmla="*/ 87837 w 2938509"/>
                <a:gd name="connsiteY3" fmla="*/ 195310 h 195310"/>
                <a:gd name="connsiteX4" fmla="*/ 0 w 2938509"/>
                <a:gd name="connsiteY4" fmla="*/ 1 h 195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8509" h="195310">
                  <a:moveTo>
                    <a:pt x="0" y="1"/>
                  </a:moveTo>
                  <a:lnTo>
                    <a:pt x="2885243" y="0"/>
                  </a:lnTo>
                  <a:lnTo>
                    <a:pt x="2938509" y="186431"/>
                  </a:lnTo>
                  <a:lnTo>
                    <a:pt x="87837" y="195310"/>
                  </a:lnTo>
                  <a:lnTo>
                    <a:pt x="0" y="1"/>
                  </a:lnTo>
                  <a:close/>
                </a:path>
              </a:pathLst>
            </a:cu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1037749" y="4799853"/>
            <a:ext cx="2652403" cy="966188"/>
            <a:chOff x="1037749" y="4799853"/>
            <a:chExt cx="2652403" cy="966188"/>
          </a:xfrm>
        </p:grpSpPr>
        <p:cxnSp>
          <p:nvCxnSpPr>
            <p:cNvPr id="16" name="Straight Connector 15"/>
            <p:cNvCxnSpPr/>
            <p:nvPr/>
          </p:nvCxnSpPr>
          <p:spPr>
            <a:xfrm>
              <a:off x="1037749" y="4802820"/>
              <a:ext cx="9817" cy="94991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0149" y="4804294"/>
              <a:ext cx="9817" cy="94991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23314" y="4813177"/>
              <a:ext cx="9817" cy="94991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75714" y="4814651"/>
              <a:ext cx="9817" cy="94991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07400" y="4813177"/>
              <a:ext cx="9817" cy="94991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59800" y="4814651"/>
              <a:ext cx="9817" cy="94991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10720" y="4805779"/>
              <a:ext cx="9817" cy="94991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63120" y="4807253"/>
              <a:ext cx="9817" cy="94991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03684" y="4814657"/>
              <a:ext cx="9817" cy="94991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356084" y="4816131"/>
              <a:ext cx="9817" cy="94991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05525" y="4805779"/>
              <a:ext cx="9817" cy="94991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57925" y="4807253"/>
              <a:ext cx="9817" cy="94991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07365" y="4805779"/>
              <a:ext cx="9817" cy="94991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959765" y="4807253"/>
              <a:ext cx="9817" cy="94991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100328" y="4814657"/>
              <a:ext cx="9817" cy="94991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52728" y="4816131"/>
              <a:ext cx="9817" cy="94991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93291" y="4805779"/>
              <a:ext cx="9817" cy="94991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545691" y="4807253"/>
              <a:ext cx="9817" cy="94991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80335" y="4799853"/>
              <a:ext cx="9817" cy="94991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 name="Straight Arrow Connector 38"/>
          <p:cNvCxnSpPr/>
          <p:nvPr/>
        </p:nvCxnSpPr>
        <p:spPr>
          <a:xfrm flipV="1">
            <a:off x="656947" y="5770485"/>
            <a:ext cx="390617" cy="41725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84086" y="6134469"/>
            <a:ext cx="732573" cy="369332"/>
          </a:xfrm>
          <a:prstGeom prst="rect">
            <a:avLst/>
          </a:prstGeom>
          <a:noFill/>
        </p:spPr>
        <p:txBody>
          <a:bodyPr wrap="none" rtlCol="0">
            <a:spAutoFit/>
          </a:bodyPr>
          <a:lstStyle/>
          <a:p>
            <a:r>
              <a:rPr lang="en-US" dirty="0" smtClean="0"/>
              <a:t>fringe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Full Steps to Create the Flower</a:t>
            </a:r>
            <a:endParaRPr lang="en-US" dirty="0"/>
          </a:p>
        </p:txBody>
      </p:sp>
      <p:sp>
        <p:nvSpPr>
          <p:cNvPr id="3" name="Content Placeholder 2"/>
          <p:cNvSpPr>
            <a:spLocks noGrp="1"/>
          </p:cNvSpPr>
          <p:nvPr>
            <p:ph idx="1"/>
          </p:nvPr>
        </p:nvSpPr>
        <p:spPr>
          <a:xfrm>
            <a:off x="457200" y="1211969"/>
            <a:ext cx="8229600" cy="4525963"/>
          </a:xfrm>
        </p:spPr>
        <p:txBody>
          <a:bodyPr>
            <a:normAutofit/>
          </a:bodyPr>
          <a:lstStyle/>
          <a:p>
            <a:pPr marL="457200" indent="-457200">
              <a:buFont typeface="+mj-lt"/>
              <a:buAutoNum type="arabicPeriod" startAt="6"/>
            </a:pPr>
            <a:r>
              <a:rPr lang="en-US" sz="2400" dirty="0" smtClean="0"/>
              <a:t>Take hold </a:t>
            </a:r>
            <a:r>
              <a:rPr lang="en-US" sz="2400" dirty="0" smtClean="0"/>
              <a:t>of the first fringe strip and use your fingers to curl it backwards (left):</a:t>
            </a:r>
          </a:p>
          <a:p>
            <a:pPr marL="457200" indent="-457200">
              <a:buNone/>
            </a:pPr>
            <a:r>
              <a:rPr lang="en-US" sz="2400" dirty="0" smtClean="0"/>
              <a:t/>
            </a:r>
            <a:br>
              <a:rPr lang="en-US" sz="2400" dirty="0" smtClean="0"/>
            </a:br>
            <a:endParaRPr lang="en-US" sz="2400" dirty="0" smtClean="0"/>
          </a:p>
          <a:p>
            <a:pPr marL="457200" indent="-457200">
              <a:buFont typeface="+mj-lt"/>
              <a:buAutoNum type="arabicPeriod" startAt="7"/>
            </a:pPr>
            <a:r>
              <a:rPr lang="en-US" sz="2400" dirty="0" smtClean="0"/>
              <a:t>Keep curling until you reach the crease at the top.</a:t>
            </a:r>
          </a:p>
          <a:p>
            <a:pPr marL="457200" indent="-457200">
              <a:buFont typeface="+mj-lt"/>
              <a:buAutoNum type="arabicPeriod" startAt="7"/>
            </a:pPr>
            <a:r>
              <a:rPr lang="en-US" sz="2400" dirty="0" smtClean="0"/>
              <a:t>Curl the remaining fringe strips.</a:t>
            </a:r>
          </a:p>
          <a:p>
            <a:pPr marL="457200" indent="-457200">
              <a:buFont typeface="+mj-lt"/>
              <a:buAutoNum type="arabicPeriod" startAt="7"/>
            </a:pPr>
            <a:r>
              <a:rPr lang="en-US" sz="2400" dirty="0" smtClean="0"/>
              <a:t>Looking sideways, your petal strip should look something like this:</a:t>
            </a:r>
            <a:br>
              <a:rPr lang="en-US" sz="2400" dirty="0" smtClean="0"/>
            </a:br>
            <a:endParaRPr lang="en-US" sz="2400" dirty="0" smtClean="0"/>
          </a:p>
          <a:p>
            <a:pPr marL="457200" indent="-457200">
              <a:buFont typeface="+mj-lt"/>
              <a:buAutoNum type="arabicPeriod" startAt="7"/>
            </a:pPr>
            <a:endParaRPr lang="en-US" sz="2400" dirty="0" smtClean="0"/>
          </a:p>
          <a:p>
            <a:endParaRPr lang="en-US" sz="2400" dirty="0"/>
          </a:p>
          <a:p>
            <a:endParaRPr lang="en-US" dirty="0" smtClean="0"/>
          </a:p>
          <a:p>
            <a:pPr lvl="1">
              <a:buNone/>
            </a:pPr>
            <a:endParaRPr lang="en-US" sz="2400" dirty="0" smtClean="0"/>
          </a:p>
          <a:p>
            <a:pPr>
              <a:buNone/>
            </a:pPr>
            <a:endParaRPr lang="en-US" sz="2800" dirty="0"/>
          </a:p>
        </p:txBody>
      </p:sp>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CenterHyacinth.png"/>
          <p:cNvPicPr>
            <a:picLocks noChangeAspect="1"/>
          </p:cNvPicPr>
          <p:nvPr/>
        </p:nvPicPr>
        <p:blipFill>
          <a:blip r:embed="rId2" cstate="print"/>
          <a:stretch>
            <a:fillRect/>
          </a:stretch>
        </p:blipFill>
        <p:spPr>
          <a:xfrm>
            <a:off x="3867238" y="4965936"/>
            <a:ext cx="1409524" cy="1892064"/>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1686758" y="4378219"/>
            <a:ext cx="896644" cy="904870"/>
          </a:xfrm>
          <a:prstGeom prst="rect">
            <a:avLst/>
          </a:prstGeom>
          <a:noFill/>
          <a:ln w="9525">
            <a:noFill/>
            <a:miter lim="800000"/>
            <a:headEnd/>
            <a:tailEnd/>
          </a:ln>
          <a:effectLst/>
        </p:spPr>
      </p:pic>
      <p:grpSp>
        <p:nvGrpSpPr>
          <p:cNvPr id="72" name="Group 71"/>
          <p:cNvGrpSpPr/>
          <p:nvPr/>
        </p:nvGrpSpPr>
        <p:grpSpPr>
          <a:xfrm>
            <a:off x="1322773" y="1768110"/>
            <a:ext cx="3222594" cy="927179"/>
            <a:chOff x="1322773" y="1599428"/>
            <a:chExt cx="3222594" cy="927179"/>
          </a:xfrm>
        </p:grpSpPr>
        <p:grpSp>
          <p:nvGrpSpPr>
            <p:cNvPr id="67" name="Group 66"/>
            <p:cNvGrpSpPr/>
            <p:nvPr/>
          </p:nvGrpSpPr>
          <p:grpSpPr>
            <a:xfrm>
              <a:off x="2547892" y="1599428"/>
              <a:ext cx="1997475" cy="704191"/>
              <a:chOff x="2547892" y="2460594"/>
              <a:chExt cx="1997475" cy="704191"/>
            </a:xfrm>
          </p:grpSpPr>
          <p:grpSp>
            <p:nvGrpSpPr>
              <p:cNvPr id="43" name="Group 42"/>
              <p:cNvGrpSpPr/>
              <p:nvPr/>
            </p:nvGrpSpPr>
            <p:grpSpPr>
              <a:xfrm>
                <a:off x="2547892" y="2615293"/>
                <a:ext cx="1827925" cy="549492"/>
                <a:chOff x="2432482" y="3302493"/>
                <a:chExt cx="2185385" cy="656948"/>
              </a:xfrm>
              <a:solidFill>
                <a:srgbClr val="FF99CC"/>
              </a:solidFill>
              <a:effectLst>
                <a:outerShdw blurRad="50800" dist="38100" dir="2700000" algn="tl" rotWithShape="0">
                  <a:prstClr val="black">
                    <a:alpha val="40000"/>
                  </a:prstClr>
                </a:outerShdw>
              </a:effectLst>
            </p:grpSpPr>
            <p:sp>
              <p:nvSpPr>
                <p:cNvPr id="36" name="Block Arc 35"/>
                <p:cNvSpPr/>
                <p:nvPr/>
              </p:nvSpPr>
              <p:spPr>
                <a:xfrm rot="5400000">
                  <a:off x="3986074" y="3329126"/>
                  <a:ext cx="656947" cy="603682"/>
                </a:xfrm>
                <a:prstGeom prst="blockArc">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ectangle 36"/>
                <p:cNvSpPr/>
                <p:nvPr/>
              </p:nvSpPr>
              <p:spPr>
                <a:xfrm>
                  <a:off x="2432482" y="3817398"/>
                  <a:ext cx="1908699" cy="142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Block Arc 37"/>
                <p:cNvSpPr/>
                <p:nvPr/>
              </p:nvSpPr>
              <p:spPr>
                <a:xfrm>
                  <a:off x="3960920" y="3303974"/>
                  <a:ext cx="656947" cy="603682"/>
                </a:xfrm>
                <a:prstGeom prst="blockArc">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3737219" y="2460594"/>
                <a:ext cx="808148" cy="667063"/>
                <a:chOff x="3854388" y="3117542"/>
                <a:chExt cx="966186" cy="797510"/>
              </a:xfrm>
              <a:noFill/>
            </p:grpSpPr>
            <p:sp>
              <p:nvSpPr>
                <p:cNvPr id="40" name="Arc 39"/>
                <p:cNvSpPr/>
                <p:nvPr/>
              </p:nvSpPr>
              <p:spPr>
                <a:xfrm>
                  <a:off x="4048217" y="3160450"/>
                  <a:ext cx="772357" cy="754602"/>
                </a:xfrm>
                <a:prstGeom prst="arc">
                  <a:avLst/>
                </a:prstGeom>
                <a:grpFill/>
                <a:ln w="158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rot="16485027">
                  <a:off x="3845510" y="3126420"/>
                  <a:ext cx="772357" cy="754602"/>
                </a:xfrm>
                <a:prstGeom prst="arc">
                  <a:avLst/>
                </a:prstGeom>
                <a:grpFill/>
                <a:ln w="158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65" name="Rectangle 64"/>
            <p:cNvSpPr/>
            <p:nvPr/>
          </p:nvSpPr>
          <p:spPr>
            <a:xfrm rot="3921947">
              <a:off x="2383419" y="2079892"/>
              <a:ext cx="323322" cy="125361"/>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p:cNvCxnSpPr>
              <a:stCxn id="69" idx="3"/>
            </p:cNvCxnSpPr>
            <p:nvPr/>
          </p:nvCxnSpPr>
          <p:spPr>
            <a:xfrm flipV="1">
              <a:off x="2113567" y="2308197"/>
              <a:ext cx="452078" cy="3374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322773" y="2157275"/>
              <a:ext cx="790794" cy="369332"/>
            </a:xfrm>
            <a:prstGeom prst="rect">
              <a:avLst/>
            </a:prstGeom>
            <a:noFill/>
          </p:spPr>
          <p:txBody>
            <a:bodyPr wrap="none" rtlCol="0">
              <a:spAutoFit/>
            </a:bodyPr>
            <a:lstStyle/>
            <a:p>
              <a:r>
                <a:rPr lang="en-US" dirty="0" smtClean="0"/>
                <a:t>crease</a:t>
              </a:r>
              <a:endParaRPr lang="en-US"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Full Steps to Create the Flower</a:t>
            </a:r>
            <a:endParaRPr lang="en-US" dirty="0"/>
          </a:p>
        </p:txBody>
      </p:sp>
      <p:sp>
        <p:nvSpPr>
          <p:cNvPr id="3" name="Content Placeholder 2"/>
          <p:cNvSpPr>
            <a:spLocks noGrp="1"/>
          </p:cNvSpPr>
          <p:nvPr>
            <p:ph idx="1"/>
          </p:nvPr>
        </p:nvSpPr>
        <p:spPr>
          <a:xfrm>
            <a:off x="457200" y="1211969"/>
            <a:ext cx="8229600" cy="4525963"/>
          </a:xfrm>
        </p:spPr>
        <p:txBody>
          <a:bodyPr>
            <a:normAutofit/>
          </a:bodyPr>
          <a:lstStyle/>
          <a:p>
            <a:pPr marL="457200" indent="-457200">
              <a:buFont typeface="+mj-lt"/>
              <a:buAutoNum type="arabicPeriod" startAt="10"/>
            </a:pPr>
            <a:r>
              <a:rPr lang="en-US" sz="2400" dirty="0" smtClean="0"/>
              <a:t>Flip the petal strip over so the curled fringe is on the bottom.</a:t>
            </a:r>
          </a:p>
          <a:p>
            <a:pPr marL="457200" indent="-457200">
              <a:buFont typeface="+mj-lt"/>
              <a:buAutoNum type="arabicPeriod" startAt="10"/>
            </a:pPr>
            <a:r>
              <a:rPr lang="en-US" sz="2400" dirty="0" smtClean="0"/>
              <a:t>Apply a line of glue down the length of the folded petal strip.</a:t>
            </a:r>
          </a:p>
          <a:p>
            <a:pPr marL="457200" indent="-457200">
              <a:buFont typeface="+mj-lt"/>
              <a:buAutoNum type="arabicPeriod" startAt="10"/>
            </a:pPr>
            <a:r>
              <a:rPr lang="en-US" sz="2400" dirty="0" smtClean="0"/>
              <a:t>Use your fingertip to spread the glue more evenly.</a:t>
            </a:r>
            <a:endParaRPr lang="en-US" sz="2400" dirty="0" smtClean="0"/>
          </a:p>
          <a:p>
            <a:pPr marL="457200" indent="-457200">
              <a:buFont typeface="+mj-lt"/>
              <a:buAutoNum type="arabicPeriod" startAt="10"/>
            </a:pPr>
            <a:r>
              <a:rPr lang="en-US" sz="2400" dirty="0" smtClean="0"/>
              <a:t>Wipe the glue from your finger(s) with a baby wipe, and dry your fingers if necessary with a paper towel.</a:t>
            </a:r>
          </a:p>
          <a:p>
            <a:pPr marL="457200" indent="-457200">
              <a:buFont typeface="+mj-lt"/>
              <a:buAutoNum type="arabicPeriod" startAt="10"/>
            </a:pPr>
            <a:r>
              <a:rPr lang="en-US" sz="2400" dirty="0" smtClean="0"/>
              <a:t>Pick up the green stake.</a:t>
            </a:r>
          </a:p>
          <a:p>
            <a:endParaRPr lang="en-US" sz="2400" dirty="0"/>
          </a:p>
          <a:p>
            <a:endParaRPr lang="en-US" dirty="0" smtClean="0"/>
          </a:p>
          <a:p>
            <a:pPr lvl="1">
              <a:buNone/>
            </a:pPr>
            <a:endParaRPr lang="en-US" sz="2400" dirty="0" smtClean="0"/>
          </a:p>
          <a:p>
            <a:pPr>
              <a:buNone/>
            </a:pPr>
            <a:endParaRPr lang="en-US" sz="2800" dirty="0"/>
          </a:p>
        </p:txBody>
      </p:sp>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CenterHyacinth.png"/>
          <p:cNvPicPr>
            <a:picLocks noChangeAspect="1"/>
          </p:cNvPicPr>
          <p:nvPr/>
        </p:nvPicPr>
        <p:blipFill>
          <a:blip r:embed="rId2" cstate="print"/>
          <a:stretch>
            <a:fillRect/>
          </a:stretch>
        </p:blipFill>
        <p:spPr>
          <a:xfrm>
            <a:off x="4089189" y="5574547"/>
            <a:ext cx="953328" cy="127969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Full Steps to Create the Flower</a:t>
            </a:r>
            <a:endParaRPr lang="en-US" dirty="0"/>
          </a:p>
        </p:txBody>
      </p:sp>
      <p:sp>
        <p:nvSpPr>
          <p:cNvPr id="3" name="Content Placeholder 2"/>
          <p:cNvSpPr>
            <a:spLocks noGrp="1"/>
          </p:cNvSpPr>
          <p:nvPr>
            <p:ph idx="1"/>
          </p:nvPr>
        </p:nvSpPr>
        <p:spPr>
          <a:xfrm>
            <a:off x="457200" y="1211969"/>
            <a:ext cx="8229600" cy="4525963"/>
          </a:xfrm>
        </p:spPr>
        <p:txBody>
          <a:bodyPr>
            <a:normAutofit/>
          </a:bodyPr>
          <a:lstStyle/>
          <a:p>
            <a:pPr marL="457200" indent="-457200">
              <a:buFont typeface="+mj-lt"/>
              <a:buAutoNum type="arabicPeriod" startAt="15"/>
            </a:pPr>
            <a:r>
              <a:rPr lang="en-US" sz="2400" dirty="0" smtClean="0"/>
              <a:t>Carefully pick up the petal strip (watch out for the glue), and starting at the top of the green stake, press the flat folded side (with the glue) of the paper strip against the stake at an angle, turning the stake with one hand, winding and pressing the petal  strip down with the other hand.</a:t>
            </a:r>
          </a:p>
          <a:p>
            <a:pPr marL="457200" indent="-457200">
              <a:buFont typeface="+mj-lt"/>
              <a:buAutoNum type="arabicPeriod" startAt="15"/>
            </a:pPr>
            <a:r>
              <a:rPr lang="en-US" sz="2400" dirty="0" smtClean="0"/>
              <a:t>Wrap </a:t>
            </a:r>
            <a:r>
              <a:rPr lang="en-US" sz="2400" dirty="0" smtClean="0"/>
              <a:t>down diagonally, overlapping a little, turning the stake as you go. Visualize wrapping a red stripe down a barber pole from the top, but with no “white” space in between turns.</a:t>
            </a:r>
          </a:p>
          <a:p>
            <a:pPr marL="457200" indent="-457200">
              <a:buFont typeface="+mj-lt"/>
              <a:buAutoNum type="arabicPeriod" startAt="15"/>
            </a:pPr>
            <a:r>
              <a:rPr lang="en-US" sz="2400" dirty="0" smtClean="0"/>
              <a:t>Press the end of the strip firmly against the stake. Put the stake down gently</a:t>
            </a:r>
            <a:r>
              <a:rPr lang="en-US" sz="2400" dirty="0" smtClean="0"/>
              <a:t>.</a:t>
            </a:r>
            <a:endParaRPr lang="en-US" sz="2400" dirty="0" smtClean="0"/>
          </a:p>
          <a:p>
            <a:endParaRPr lang="en-US" sz="2400" dirty="0"/>
          </a:p>
          <a:p>
            <a:endParaRPr lang="en-US" dirty="0" smtClean="0"/>
          </a:p>
          <a:p>
            <a:pPr lvl="1">
              <a:buNone/>
            </a:pPr>
            <a:endParaRPr lang="en-US" sz="2400" dirty="0" smtClean="0"/>
          </a:p>
          <a:p>
            <a:pPr>
              <a:buNone/>
            </a:pPr>
            <a:endParaRPr lang="en-US" sz="2800" dirty="0"/>
          </a:p>
        </p:txBody>
      </p:sp>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CenterHyacinth.png"/>
          <p:cNvPicPr>
            <a:picLocks noChangeAspect="1"/>
          </p:cNvPicPr>
          <p:nvPr/>
        </p:nvPicPr>
        <p:blipFill>
          <a:blip r:embed="rId2" cstate="print"/>
          <a:stretch>
            <a:fillRect/>
          </a:stretch>
        </p:blipFill>
        <p:spPr>
          <a:xfrm>
            <a:off x="4089189" y="5574547"/>
            <a:ext cx="953328" cy="127969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Full Steps to Create the Flower</a:t>
            </a:r>
            <a:endParaRPr lang="en-US" dirty="0"/>
          </a:p>
        </p:txBody>
      </p:sp>
      <p:sp>
        <p:nvSpPr>
          <p:cNvPr id="3" name="Content Placeholder 2"/>
          <p:cNvSpPr>
            <a:spLocks noGrp="1"/>
          </p:cNvSpPr>
          <p:nvPr>
            <p:ph idx="1"/>
          </p:nvPr>
        </p:nvSpPr>
        <p:spPr>
          <a:xfrm>
            <a:off x="457200" y="1211969"/>
            <a:ext cx="8229600" cy="4525963"/>
          </a:xfrm>
        </p:spPr>
        <p:txBody>
          <a:bodyPr>
            <a:normAutofit/>
          </a:bodyPr>
          <a:lstStyle/>
          <a:p>
            <a:pPr marL="457200" indent="-457200">
              <a:buFont typeface="+mj-lt"/>
              <a:buAutoNum type="arabicPeriod" startAt="18"/>
            </a:pPr>
            <a:r>
              <a:rPr lang="en-US" sz="2400" dirty="0" smtClean="0"/>
              <a:t>Take </a:t>
            </a:r>
            <a:r>
              <a:rPr lang="en-US" sz="2400" dirty="0" smtClean="0"/>
              <a:t>the </a:t>
            </a:r>
            <a:r>
              <a:rPr lang="en-US" sz="2400" dirty="0" smtClean="0"/>
              <a:t>leaf </a:t>
            </a:r>
            <a:r>
              <a:rPr lang="en-US" sz="2400" dirty="0" smtClean="0"/>
              <a:t>strip and lengthwise fold the top down 1/2” and press firmly to crease it</a:t>
            </a:r>
            <a:r>
              <a:rPr lang="en-US" sz="2400" dirty="0" smtClean="0"/>
              <a:t>.</a:t>
            </a:r>
          </a:p>
          <a:p>
            <a:pPr marL="457200" indent="-457200">
              <a:buFont typeface="+mj-lt"/>
              <a:buAutoNum type="arabicPeriod" startAt="18"/>
            </a:pPr>
            <a:r>
              <a:rPr lang="en-US" sz="2400" dirty="0" smtClean="0"/>
              <a:t>Starting left, cut </a:t>
            </a:r>
            <a:r>
              <a:rPr lang="en-US" sz="2400" dirty="0" smtClean="0"/>
              <a:t>a </a:t>
            </a:r>
            <a:r>
              <a:rPr lang="en-US" sz="2400" dirty="0" smtClean="0"/>
              <a:t>half sharp peak, then 2 full sharp peaks, then a half sharp peak </a:t>
            </a:r>
            <a:r>
              <a:rPr lang="en-US" sz="2400" dirty="0" smtClean="0"/>
              <a:t>into the </a:t>
            </a:r>
            <a:r>
              <a:rPr lang="en-US" sz="2400" dirty="0" smtClean="0"/>
              <a:t>leaf </a:t>
            </a:r>
            <a:r>
              <a:rPr lang="en-US" sz="2400" dirty="0" smtClean="0"/>
              <a:t>strip up as far as the top ½”, using the folded edge at the top as a guide on where to stop </a:t>
            </a:r>
            <a:r>
              <a:rPr lang="en-US" sz="2400" dirty="0" smtClean="0"/>
              <a:t>cutting:</a:t>
            </a:r>
            <a:endParaRPr lang="en-US" sz="2400" dirty="0" smtClean="0"/>
          </a:p>
          <a:p>
            <a:pPr marL="457200" indent="-457200">
              <a:buFont typeface="+mj-lt"/>
              <a:buAutoNum type="arabicPeriod" startAt="18"/>
            </a:pPr>
            <a:endParaRPr lang="en-US" sz="2400" dirty="0" smtClean="0"/>
          </a:p>
          <a:p>
            <a:pPr marL="457200" indent="-457200">
              <a:buFont typeface="+mj-lt"/>
              <a:buAutoNum type="arabicPeriod" startAt="18"/>
            </a:pPr>
            <a:endParaRPr lang="en-US" sz="2400" dirty="0" smtClean="0"/>
          </a:p>
          <a:p>
            <a:pPr marL="457200" indent="-457200">
              <a:buFont typeface="+mj-lt"/>
              <a:buAutoNum type="arabicPeriod" startAt="18"/>
            </a:pPr>
            <a:endParaRPr lang="en-US" sz="2400" dirty="0" smtClean="0"/>
          </a:p>
          <a:p>
            <a:endParaRPr lang="en-US" sz="2400" dirty="0"/>
          </a:p>
          <a:p>
            <a:endParaRPr lang="en-US" dirty="0" smtClean="0"/>
          </a:p>
          <a:p>
            <a:pPr lvl="1">
              <a:buNone/>
            </a:pPr>
            <a:endParaRPr lang="en-US" sz="2400" dirty="0" smtClean="0"/>
          </a:p>
          <a:p>
            <a:pPr>
              <a:buNone/>
            </a:pPr>
            <a:endParaRPr lang="en-US" sz="2800" dirty="0"/>
          </a:p>
        </p:txBody>
      </p:sp>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CenterHyacinth.png"/>
          <p:cNvPicPr>
            <a:picLocks noChangeAspect="1"/>
          </p:cNvPicPr>
          <p:nvPr/>
        </p:nvPicPr>
        <p:blipFill>
          <a:blip r:embed="rId2" cstate="print"/>
          <a:stretch>
            <a:fillRect/>
          </a:stretch>
        </p:blipFill>
        <p:spPr>
          <a:xfrm>
            <a:off x="4089189" y="5574547"/>
            <a:ext cx="953328" cy="1279692"/>
          </a:xfrm>
          <a:prstGeom prst="rect">
            <a:avLst/>
          </a:prstGeom>
        </p:spPr>
      </p:pic>
      <p:grpSp>
        <p:nvGrpSpPr>
          <p:cNvPr id="17" name="Group 16"/>
          <p:cNvGrpSpPr/>
          <p:nvPr/>
        </p:nvGrpSpPr>
        <p:grpSpPr>
          <a:xfrm>
            <a:off x="3053907" y="3835139"/>
            <a:ext cx="2578931" cy="1349434"/>
            <a:chOff x="3320248" y="4216893"/>
            <a:chExt cx="2290458" cy="1198490"/>
          </a:xfrm>
        </p:grpSpPr>
        <p:sp>
          <p:nvSpPr>
            <p:cNvPr id="18" name="Freeform 17"/>
            <p:cNvSpPr/>
            <p:nvPr/>
          </p:nvSpPr>
          <p:spPr>
            <a:xfrm rot="10800000">
              <a:off x="3551087" y="4216897"/>
              <a:ext cx="2059619" cy="1198486"/>
            </a:xfrm>
            <a:custGeom>
              <a:avLst/>
              <a:gdLst>
                <a:gd name="connsiteX0" fmla="*/ 0 w 2077375"/>
                <a:gd name="connsiteY0" fmla="*/ 0 h 1145220"/>
                <a:gd name="connsiteX1" fmla="*/ 328474 w 2077375"/>
                <a:gd name="connsiteY1" fmla="*/ 834501 h 1145220"/>
                <a:gd name="connsiteX2" fmla="*/ 683581 w 2077375"/>
                <a:gd name="connsiteY2" fmla="*/ 8878 h 1145220"/>
                <a:gd name="connsiteX3" fmla="*/ 1038687 w 2077375"/>
                <a:gd name="connsiteY3" fmla="*/ 825624 h 1145220"/>
                <a:gd name="connsiteX4" fmla="*/ 1393794 w 2077375"/>
                <a:gd name="connsiteY4" fmla="*/ 8878 h 1145220"/>
                <a:gd name="connsiteX5" fmla="*/ 1713390 w 2077375"/>
                <a:gd name="connsiteY5" fmla="*/ 834501 h 1145220"/>
                <a:gd name="connsiteX6" fmla="*/ 2077375 w 2077375"/>
                <a:gd name="connsiteY6" fmla="*/ 8878 h 1145220"/>
                <a:gd name="connsiteX7" fmla="*/ 2059619 w 2077375"/>
                <a:gd name="connsiteY7" fmla="*/ 1145220 h 1145220"/>
                <a:gd name="connsiteX8" fmla="*/ 0 w 2077375"/>
                <a:gd name="connsiteY8" fmla="*/ 1145220 h 1145220"/>
                <a:gd name="connsiteX9" fmla="*/ 0 w 2077375"/>
                <a:gd name="connsiteY9" fmla="*/ 0 h 1145220"/>
                <a:gd name="connsiteX0" fmla="*/ 0 w 2077375"/>
                <a:gd name="connsiteY0" fmla="*/ 0 h 1145220"/>
                <a:gd name="connsiteX1" fmla="*/ 328474 w 2077375"/>
                <a:gd name="connsiteY1" fmla="*/ 834501 h 1145220"/>
                <a:gd name="connsiteX2" fmla="*/ 683581 w 2077375"/>
                <a:gd name="connsiteY2" fmla="*/ 8878 h 1145220"/>
                <a:gd name="connsiteX3" fmla="*/ 1038687 w 2077375"/>
                <a:gd name="connsiteY3" fmla="*/ 825624 h 1145220"/>
                <a:gd name="connsiteX4" fmla="*/ 1393794 w 2077375"/>
                <a:gd name="connsiteY4" fmla="*/ 8878 h 1145220"/>
                <a:gd name="connsiteX5" fmla="*/ 2077375 w 2077375"/>
                <a:gd name="connsiteY5" fmla="*/ 8878 h 1145220"/>
                <a:gd name="connsiteX6" fmla="*/ 2059619 w 2077375"/>
                <a:gd name="connsiteY6" fmla="*/ 1145220 h 1145220"/>
                <a:gd name="connsiteX7" fmla="*/ 0 w 2077375"/>
                <a:gd name="connsiteY7" fmla="*/ 1145220 h 1145220"/>
                <a:gd name="connsiteX8" fmla="*/ 0 w 2077375"/>
                <a:gd name="connsiteY8" fmla="*/ 0 h 1145220"/>
                <a:gd name="connsiteX0" fmla="*/ 0 w 2059619"/>
                <a:gd name="connsiteY0" fmla="*/ 0 h 1145220"/>
                <a:gd name="connsiteX1" fmla="*/ 328474 w 2059619"/>
                <a:gd name="connsiteY1" fmla="*/ 834501 h 1145220"/>
                <a:gd name="connsiteX2" fmla="*/ 683581 w 2059619"/>
                <a:gd name="connsiteY2" fmla="*/ 8878 h 1145220"/>
                <a:gd name="connsiteX3" fmla="*/ 1038687 w 2059619"/>
                <a:gd name="connsiteY3" fmla="*/ 825624 h 1145220"/>
                <a:gd name="connsiteX4" fmla="*/ 1393794 w 2059619"/>
                <a:gd name="connsiteY4" fmla="*/ 8878 h 1145220"/>
                <a:gd name="connsiteX5" fmla="*/ 2059619 w 2059619"/>
                <a:gd name="connsiteY5" fmla="*/ 1145220 h 1145220"/>
                <a:gd name="connsiteX6" fmla="*/ 0 w 2059619"/>
                <a:gd name="connsiteY6" fmla="*/ 1145220 h 1145220"/>
                <a:gd name="connsiteX7" fmla="*/ 0 w 2059619"/>
                <a:gd name="connsiteY7" fmla="*/ 0 h 1145220"/>
                <a:gd name="connsiteX0" fmla="*/ 0 w 2059619"/>
                <a:gd name="connsiteY0" fmla="*/ 17755 h 1162975"/>
                <a:gd name="connsiteX1" fmla="*/ 328474 w 2059619"/>
                <a:gd name="connsiteY1" fmla="*/ 852256 h 1162975"/>
                <a:gd name="connsiteX2" fmla="*/ 683581 w 2059619"/>
                <a:gd name="connsiteY2" fmla="*/ 26633 h 1162975"/>
                <a:gd name="connsiteX3" fmla="*/ 1038687 w 2059619"/>
                <a:gd name="connsiteY3" fmla="*/ 843379 h 1162975"/>
                <a:gd name="connsiteX4" fmla="*/ 1677880 w 2059619"/>
                <a:gd name="connsiteY4" fmla="*/ 0 h 1162975"/>
                <a:gd name="connsiteX5" fmla="*/ 2059619 w 2059619"/>
                <a:gd name="connsiteY5" fmla="*/ 1162975 h 1162975"/>
                <a:gd name="connsiteX6" fmla="*/ 0 w 2059619"/>
                <a:gd name="connsiteY6" fmla="*/ 1162975 h 1162975"/>
                <a:gd name="connsiteX7" fmla="*/ 0 w 2059619"/>
                <a:gd name="connsiteY7" fmla="*/ 17755 h 1162975"/>
                <a:gd name="connsiteX0" fmla="*/ 0 w 2059619"/>
                <a:gd name="connsiteY0" fmla="*/ 17755 h 1162975"/>
                <a:gd name="connsiteX1" fmla="*/ 328474 w 2059619"/>
                <a:gd name="connsiteY1" fmla="*/ 852256 h 1162975"/>
                <a:gd name="connsiteX2" fmla="*/ 683581 w 2059619"/>
                <a:gd name="connsiteY2" fmla="*/ 26633 h 1162975"/>
                <a:gd name="connsiteX3" fmla="*/ 1269507 w 2059619"/>
                <a:gd name="connsiteY3" fmla="*/ 843379 h 1162975"/>
                <a:gd name="connsiteX4" fmla="*/ 1677880 w 2059619"/>
                <a:gd name="connsiteY4" fmla="*/ 0 h 1162975"/>
                <a:gd name="connsiteX5" fmla="*/ 2059619 w 2059619"/>
                <a:gd name="connsiteY5" fmla="*/ 1162975 h 1162975"/>
                <a:gd name="connsiteX6" fmla="*/ 0 w 2059619"/>
                <a:gd name="connsiteY6" fmla="*/ 1162975 h 1162975"/>
                <a:gd name="connsiteX7" fmla="*/ 0 w 2059619"/>
                <a:gd name="connsiteY7" fmla="*/ 17755 h 1162975"/>
                <a:gd name="connsiteX0" fmla="*/ 0 w 2059619"/>
                <a:gd name="connsiteY0" fmla="*/ 35511 h 1180731"/>
                <a:gd name="connsiteX1" fmla="*/ 328474 w 2059619"/>
                <a:gd name="connsiteY1" fmla="*/ 870012 h 1180731"/>
                <a:gd name="connsiteX2" fmla="*/ 870012 w 2059619"/>
                <a:gd name="connsiteY2" fmla="*/ 0 h 1180731"/>
                <a:gd name="connsiteX3" fmla="*/ 1269507 w 2059619"/>
                <a:gd name="connsiteY3" fmla="*/ 861135 h 1180731"/>
                <a:gd name="connsiteX4" fmla="*/ 1677880 w 2059619"/>
                <a:gd name="connsiteY4" fmla="*/ 17756 h 1180731"/>
                <a:gd name="connsiteX5" fmla="*/ 2059619 w 2059619"/>
                <a:gd name="connsiteY5" fmla="*/ 1180731 h 1180731"/>
                <a:gd name="connsiteX6" fmla="*/ 0 w 2059619"/>
                <a:gd name="connsiteY6" fmla="*/ 1180731 h 1180731"/>
                <a:gd name="connsiteX7" fmla="*/ 0 w 2059619"/>
                <a:gd name="connsiteY7" fmla="*/ 35511 h 1180731"/>
                <a:gd name="connsiteX0" fmla="*/ 195309 w 2059619"/>
                <a:gd name="connsiteY0" fmla="*/ 0 h 1207364"/>
                <a:gd name="connsiteX1" fmla="*/ 328474 w 2059619"/>
                <a:gd name="connsiteY1" fmla="*/ 896645 h 1207364"/>
                <a:gd name="connsiteX2" fmla="*/ 870012 w 2059619"/>
                <a:gd name="connsiteY2" fmla="*/ 26633 h 1207364"/>
                <a:gd name="connsiteX3" fmla="*/ 1269507 w 2059619"/>
                <a:gd name="connsiteY3" fmla="*/ 887768 h 1207364"/>
                <a:gd name="connsiteX4" fmla="*/ 1677880 w 2059619"/>
                <a:gd name="connsiteY4" fmla="*/ 44389 h 1207364"/>
                <a:gd name="connsiteX5" fmla="*/ 2059619 w 2059619"/>
                <a:gd name="connsiteY5" fmla="*/ 1207364 h 1207364"/>
                <a:gd name="connsiteX6" fmla="*/ 0 w 2059619"/>
                <a:gd name="connsiteY6" fmla="*/ 1207364 h 1207364"/>
                <a:gd name="connsiteX7" fmla="*/ 195309 w 2059619"/>
                <a:gd name="connsiteY7" fmla="*/ 0 h 1207364"/>
                <a:gd name="connsiteX0" fmla="*/ 195309 w 2059619"/>
                <a:gd name="connsiteY0" fmla="*/ 0 h 1207364"/>
                <a:gd name="connsiteX1" fmla="*/ 585926 w 2059619"/>
                <a:gd name="connsiteY1" fmla="*/ 905523 h 1207364"/>
                <a:gd name="connsiteX2" fmla="*/ 870012 w 2059619"/>
                <a:gd name="connsiteY2" fmla="*/ 26633 h 1207364"/>
                <a:gd name="connsiteX3" fmla="*/ 1269507 w 2059619"/>
                <a:gd name="connsiteY3" fmla="*/ 887768 h 1207364"/>
                <a:gd name="connsiteX4" fmla="*/ 1677880 w 2059619"/>
                <a:gd name="connsiteY4" fmla="*/ 44389 h 1207364"/>
                <a:gd name="connsiteX5" fmla="*/ 2059619 w 2059619"/>
                <a:gd name="connsiteY5" fmla="*/ 1207364 h 1207364"/>
                <a:gd name="connsiteX6" fmla="*/ 0 w 2059619"/>
                <a:gd name="connsiteY6" fmla="*/ 1207364 h 1207364"/>
                <a:gd name="connsiteX7" fmla="*/ 195309 w 2059619"/>
                <a:gd name="connsiteY7" fmla="*/ 0 h 1207364"/>
                <a:gd name="connsiteX0" fmla="*/ 221942 w 2059619"/>
                <a:gd name="connsiteY0" fmla="*/ 26633 h 1180731"/>
                <a:gd name="connsiteX1" fmla="*/ 585926 w 2059619"/>
                <a:gd name="connsiteY1" fmla="*/ 878890 h 1180731"/>
                <a:gd name="connsiteX2" fmla="*/ 870012 w 2059619"/>
                <a:gd name="connsiteY2" fmla="*/ 0 h 1180731"/>
                <a:gd name="connsiteX3" fmla="*/ 1269507 w 2059619"/>
                <a:gd name="connsiteY3" fmla="*/ 861135 h 1180731"/>
                <a:gd name="connsiteX4" fmla="*/ 1677880 w 2059619"/>
                <a:gd name="connsiteY4" fmla="*/ 17756 h 1180731"/>
                <a:gd name="connsiteX5" fmla="*/ 2059619 w 2059619"/>
                <a:gd name="connsiteY5" fmla="*/ 1180731 h 1180731"/>
                <a:gd name="connsiteX6" fmla="*/ 0 w 2059619"/>
                <a:gd name="connsiteY6" fmla="*/ 1180731 h 1180731"/>
                <a:gd name="connsiteX7" fmla="*/ 221942 w 2059619"/>
                <a:gd name="connsiteY7" fmla="*/ 26633 h 1180731"/>
                <a:gd name="connsiteX0" fmla="*/ 221942 w 2059619"/>
                <a:gd name="connsiteY0" fmla="*/ 26633 h 1180731"/>
                <a:gd name="connsiteX1" fmla="*/ 585926 w 2059619"/>
                <a:gd name="connsiteY1" fmla="*/ 878890 h 1180731"/>
                <a:gd name="connsiteX2" fmla="*/ 870012 w 2059619"/>
                <a:gd name="connsiteY2" fmla="*/ 0 h 1180731"/>
                <a:gd name="connsiteX3" fmla="*/ 1269507 w 2059619"/>
                <a:gd name="connsiteY3" fmla="*/ 861135 h 1180731"/>
                <a:gd name="connsiteX4" fmla="*/ 1677880 w 2059619"/>
                <a:gd name="connsiteY4" fmla="*/ 17756 h 1180731"/>
                <a:gd name="connsiteX5" fmla="*/ 2059619 w 2059619"/>
                <a:gd name="connsiteY5" fmla="*/ 1180731 h 1180731"/>
                <a:gd name="connsiteX6" fmla="*/ 0 w 2059619"/>
                <a:gd name="connsiteY6" fmla="*/ 1180731 h 1180731"/>
                <a:gd name="connsiteX7" fmla="*/ 221942 w 2059619"/>
                <a:gd name="connsiteY7" fmla="*/ 26633 h 1180731"/>
                <a:gd name="connsiteX0" fmla="*/ 221942 w 2059619"/>
                <a:gd name="connsiteY0" fmla="*/ 26633 h 1180731"/>
                <a:gd name="connsiteX1" fmla="*/ 585926 w 2059619"/>
                <a:gd name="connsiteY1" fmla="*/ 878890 h 1180731"/>
                <a:gd name="connsiteX2" fmla="*/ 870012 w 2059619"/>
                <a:gd name="connsiteY2" fmla="*/ 0 h 1180731"/>
                <a:gd name="connsiteX3" fmla="*/ 1269507 w 2059619"/>
                <a:gd name="connsiteY3" fmla="*/ 861135 h 1180731"/>
                <a:gd name="connsiteX4" fmla="*/ 1677880 w 2059619"/>
                <a:gd name="connsiteY4" fmla="*/ 17756 h 1180731"/>
                <a:gd name="connsiteX5" fmla="*/ 2059619 w 2059619"/>
                <a:gd name="connsiteY5" fmla="*/ 1180731 h 1180731"/>
                <a:gd name="connsiteX6" fmla="*/ 0 w 2059619"/>
                <a:gd name="connsiteY6" fmla="*/ 1180731 h 1180731"/>
                <a:gd name="connsiteX7" fmla="*/ 221942 w 2059619"/>
                <a:gd name="connsiteY7" fmla="*/ 26633 h 1180731"/>
                <a:gd name="connsiteX0" fmla="*/ 221942 w 2059619"/>
                <a:gd name="connsiteY0" fmla="*/ 26633 h 1180731"/>
                <a:gd name="connsiteX1" fmla="*/ 585926 w 2059619"/>
                <a:gd name="connsiteY1" fmla="*/ 878890 h 1180731"/>
                <a:gd name="connsiteX2" fmla="*/ 870012 w 2059619"/>
                <a:gd name="connsiteY2" fmla="*/ 0 h 1180731"/>
                <a:gd name="connsiteX3" fmla="*/ 1305018 w 2059619"/>
                <a:gd name="connsiteY3" fmla="*/ 861135 h 1180731"/>
                <a:gd name="connsiteX4" fmla="*/ 1677880 w 2059619"/>
                <a:gd name="connsiteY4" fmla="*/ 17756 h 1180731"/>
                <a:gd name="connsiteX5" fmla="*/ 2059619 w 2059619"/>
                <a:gd name="connsiteY5" fmla="*/ 1180731 h 1180731"/>
                <a:gd name="connsiteX6" fmla="*/ 0 w 2059619"/>
                <a:gd name="connsiteY6" fmla="*/ 1180731 h 1180731"/>
                <a:gd name="connsiteX7" fmla="*/ 221942 w 2059619"/>
                <a:gd name="connsiteY7" fmla="*/ 26633 h 1180731"/>
                <a:gd name="connsiteX0" fmla="*/ 221942 w 2059619"/>
                <a:gd name="connsiteY0" fmla="*/ 44388 h 1198486"/>
                <a:gd name="connsiteX1" fmla="*/ 585926 w 2059619"/>
                <a:gd name="connsiteY1" fmla="*/ 896645 h 1198486"/>
                <a:gd name="connsiteX2" fmla="*/ 932156 w 2059619"/>
                <a:gd name="connsiteY2" fmla="*/ 0 h 1198486"/>
                <a:gd name="connsiteX3" fmla="*/ 1305018 w 2059619"/>
                <a:gd name="connsiteY3" fmla="*/ 878890 h 1198486"/>
                <a:gd name="connsiteX4" fmla="*/ 1677880 w 2059619"/>
                <a:gd name="connsiteY4" fmla="*/ 35511 h 1198486"/>
                <a:gd name="connsiteX5" fmla="*/ 2059619 w 2059619"/>
                <a:gd name="connsiteY5" fmla="*/ 1198486 h 1198486"/>
                <a:gd name="connsiteX6" fmla="*/ 0 w 2059619"/>
                <a:gd name="connsiteY6" fmla="*/ 1198486 h 1198486"/>
                <a:gd name="connsiteX7" fmla="*/ 221942 w 2059619"/>
                <a:gd name="connsiteY7" fmla="*/ 44388 h 119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9619" h="1198486">
                  <a:moveTo>
                    <a:pt x="221942" y="44388"/>
                  </a:moveTo>
                  <a:lnTo>
                    <a:pt x="585926" y="896645"/>
                  </a:lnTo>
                  <a:lnTo>
                    <a:pt x="932156" y="0"/>
                  </a:lnTo>
                  <a:lnTo>
                    <a:pt x="1305018" y="878890"/>
                  </a:lnTo>
                  <a:lnTo>
                    <a:pt x="1677880" y="35511"/>
                  </a:lnTo>
                  <a:lnTo>
                    <a:pt x="2059619" y="1198486"/>
                  </a:lnTo>
                  <a:lnTo>
                    <a:pt x="0" y="1198486"/>
                  </a:lnTo>
                  <a:cubicBezTo>
                    <a:pt x="38470" y="825624"/>
                    <a:pt x="174595" y="399495"/>
                    <a:pt x="221942" y="44388"/>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320248" y="4216893"/>
              <a:ext cx="337349" cy="337352"/>
            </a:xfrm>
            <a:custGeom>
              <a:avLst/>
              <a:gdLst>
                <a:gd name="connsiteX0" fmla="*/ 230819 w 230819"/>
                <a:gd name="connsiteY0" fmla="*/ 0 h 337352"/>
                <a:gd name="connsiteX1" fmla="*/ 0 w 230819"/>
                <a:gd name="connsiteY1" fmla="*/ 337352 h 337352"/>
                <a:gd name="connsiteX2" fmla="*/ 230819 w 230819"/>
                <a:gd name="connsiteY2" fmla="*/ 337352 h 337352"/>
                <a:gd name="connsiteX3" fmla="*/ 230819 w 230819"/>
                <a:gd name="connsiteY3" fmla="*/ 337352 h 337352"/>
                <a:gd name="connsiteX0" fmla="*/ 230819 w 310718"/>
                <a:gd name="connsiteY0" fmla="*/ 0 h 337352"/>
                <a:gd name="connsiteX1" fmla="*/ 0 w 310718"/>
                <a:gd name="connsiteY1" fmla="*/ 337352 h 337352"/>
                <a:gd name="connsiteX2" fmla="*/ 230819 w 310718"/>
                <a:gd name="connsiteY2" fmla="*/ 337352 h 337352"/>
                <a:gd name="connsiteX3" fmla="*/ 310718 w 310718"/>
                <a:gd name="connsiteY3" fmla="*/ 337352 h 337352"/>
                <a:gd name="connsiteX0" fmla="*/ 230819 w 355106"/>
                <a:gd name="connsiteY0" fmla="*/ 0 h 337352"/>
                <a:gd name="connsiteX1" fmla="*/ 0 w 355106"/>
                <a:gd name="connsiteY1" fmla="*/ 337352 h 337352"/>
                <a:gd name="connsiteX2" fmla="*/ 230819 w 355106"/>
                <a:gd name="connsiteY2" fmla="*/ 337352 h 337352"/>
                <a:gd name="connsiteX3" fmla="*/ 355106 w 355106"/>
                <a:gd name="connsiteY3" fmla="*/ 337352 h 337352"/>
                <a:gd name="connsiteX0" fmla="*/ 230819 w 320461"/>
                <a:gd name="connsiteY0" fmla="*/ 0 h 337352"/>
                <a:gd name="connsiteX1" fmla="*/ 0 w 320461"/>
                <a:gd name="connsiteY1" fmla="*/ 337352 h 337352"/>
                <a:gd name="connsiteX2" fmla="*/ 230819 w 320461"/>
                <a:gd name="connsiteY2" fmla="*/ 337352 h 337352"/>
                <a:gd name="connsiteX3" fmla="*/ 320461 w 320461"/>
                <a:gd name="connsiteY3" fmla="*/ 337352 h 337352"/>
                <a:gd name="connsiteX0" fmla="*/ 230819 w 363766"/>
                <a:gd name="connsiteY0" fmla="*/ 0 h 337352"/>
                <a:gd name="connsiteX1" fmla="*/ 0 w 363766"/>
                <a:gd name="connsiteY1" fmla="*/ 337352 h 337352"/>
                <a:gd name="connsiteX2" fmla="*/ 230819 w 363766"/>
                <a:gd name="connsiteY2" fmla="*/ 337352 h 337352"/>
                <a:gd name="connsiteX3" fmla="*/ 363766 w 363766"/>
                <a:gd name="connsiteY3" fmla="*/ 337352 h 337352"/>
                <a:gd name="connsiteX0" fmla="*/ 230819 w 329121"/>
                <a:gd name="connsiteY0" fmla="*/ 0 h 337352"/>
                <a:gd name="connsiteX1" fmla="*/ 0 w 329121"/>
                <a:gd name="connsiteY1" fmla="*/ 337352 h 337352"/>
                <a:gd name="connsiteX2" fmla="*/ 230819 w 329121"/>
                <a:gd name="connsiteY2" fmla="*/ 337352 h 337352"/>
                <a:gd name="connsiteX3" fmla="*/ 329121 w 329121"/>
                <a:gd name="connsiteY3" fmla="*/ 328474 h 337352"/>
                <a:gd name="connsiteX0" fmla="*/ 230819 w 329121"/>
                <a:gd name="connsiteY0" fmla="*/ 0 h 337352"/>
                <a:gd name="connsiteX1" fmla="*/ 0 w 329121"/>
                <a:gd name="connsiteY1" fmla="*/ 337352 h 337352"/>
                <a:gd name="connsiteX2" fmla="*/ 230819 w 329121"/>
                <a:gd name="connsiteY2" fmla="*/ 337352 h 337352"/>
                <a:gd name="connsiteX3" fmla="*/ 329121 w 329121"/>
                <a:gd name="connsiteY3" fmla="*/ 337352 h 337352"/>
              </a:gdLst>
              <a:ahLst/>
              <a:cxnLst>
                <a:cxn ang="0">
                  <a:pos x="connsiteX0" y="connsiteY0"/>
                </a:cxn>
                <a:cxn ang="0">
                  <a:pos x="connsiteX1" y="connsiteY1"/>
                </a:cxn>
                <a:cxn ang="0">
                  <a:pos x="connsiteX2" y="connsiteY2"/>
                </a:cxn>
                <a:cxn ang="0">
                  <a:pos x="connsiteX3" y="connsiteY3"/>
                </a:cxn>
              </a:cxnLst>
              <a:rect l="l" t="t" r="r" b="b"/>
              <a:pathLst>
                <a:path w="329121" h="337352">
                  <a:moveTo>
                    <a:pt x="230819" y="0"/>
                  </a:moveTo>
                  <a:lnTo>
                    <a:pt x="0" y="337352"/>
                  </a:lnTo>
                  <a:lnTo>
                    <a:pt x="230819" y="337352"/>
                  </a:lnTo>
                  <a:lnTo>
                    <a:pt x="329121" y="337352"/>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Full Steps to Create the Flower</a:t>
            </a:r>
            <a:endParaRPr lang="en-US" dirty="0"/>
          </a:p>
        </p:txBody>
      </p:sp>
      <p:sp>
        <p:nvSpPr>
          <p:cNvPr id="3" name="Content Placeholder 2"/>
          <p:cNvSpPr>
            <a:spLocks noGrp="1"/>
          </p:cNvSpPr>
          <p:nvPr>
            <p:ph idx="1"/>
          </p:nvPr>
        </p:nvSpPr>
        <p:spPr>
          <a:xfrm>
            <a:off x="457200" y="1211969"/>
            <a:ext cx="8229600" cy="4525963"/>
          </a:xfrm>
        </p:spPr>
        <p:txBody>
          <a:bodyPr>
            <a:normAutofit/>
          </a:bodyPr>
          <a:lstStyle/>
          <a:p>
            <a:pPr marL="457200" indent="-457200">
              <a:buFont typeface="+mj-lt"/>
              <a:buAutoNum type="arabicPeriod" startAt="19"/>
            </a:pPr>
            <a:r>
              <a:rPr lang="en-US" sz="2400" dirty="0" smtClean="0"/>
              <a:t>Flip the leaf strip over.</a:t>
            </a:r>
          </a:p>
          <a:p>
            <a:pPr marL="457200" indent="-457200">
              <a:buFont typeface="+mj-lt"/>
              <a:buAutoNum type="arabicPeriod" startAt="20"/>
            </a:pPr>
            <a:r>
              <a:rPr lang="en-US" sz="2400" dirty="0" smtClean="0"/>
              <a:t>Apply a line of glue down the length of the petal strip.</a:t>
            </a:r>
          </a:p>
          <a:p>
            <a:pPr marL="457200" indent="-457200">
              <a:buFont typeface="+mj-lt"/>
              <a:buAutoNum type="arabicPeriod" startAt="20"/>
            </a:pPr>
            <a:r>
              <a:rPr lang="en-US" sz="2400" dirty="0" smtClean="0"/>
              <a:t>Use your fingertip to spread the glue more evenly.</a:t>
            </a:r>
          </a:p>
          <a:p>
            <a:pPr marL="457200" indent="-457200">
              <a:buFont typeface="+mj-lt"/>
              <a:buAutoNum type="arabicPeriod" startAt="20"/>
            </a:pPr>
            <a:r>
              <a:rPr lang="en-US" sz="2400" dirty="0" smtClean="0"/>
              <a:t>Wipe the glue from your finger(s) with a baby wipe, and dry your fingers if necessary with a paper towel.</a:t>
            </a:r>
          </a:p>
          <a:p>
            <a:pPr marL="457200" indent="-457200">
              <a:buFont typeface="+mj-lt"/>
              <a:buAutoNum type="arabicPeriod" startAt="20"/>
            </a:pPr>
            <a:r>
              <a:rPr lang="en-US" sz="2400" dirty="0" smtClean="0"/>
              <a:t>Pick up the green </a:t>
            </a:r>
            <a:r>
              <a:rPr lang="en-US" sz="2400" dirty="0" smtClean="0"/>
              <a:t>stake.</a:t>
            </a:r>
          </a:p>
          <a:p>
            <a:pPr marL="457200" indent="-457200">
              <a:buFont typeface="+mj-lt"/>
              <a:buAutoNum type="arabicPeriod" startAt="20"/>
            </a:pPr>
            <a:r>
              <a:rPr lang="en-US" sz="2400" dirty="0" smtClean="0"/>
              <a:t>Press the end of the leaf strip against the stake with your other hand, and wrap the leaf strip around horizontally this time, turning the stake as you go.</a:t>
            </a:r>
          </a:p>
          <a:p>
            <a:pPr marL="457200" indent="-457200">
              <a:buFont typeface="+mj-lt"/>
              <a:buAutoNum type="arabicPeriod" startAt="19"/>
            </a:pPr>
            <a:endParaRPr lang="en-US" sz="2400" dirty="0" smtClean="0"/>
          </a:p>
          <a:p>
            <a:pPr marL="457200" indent="-457200">
              <a:buFont typeface="+mj-lt"/>
              <a:buAutoNum type="arabicPeriod" startAt="19"/>
            </a:pPr>
            <a:endParaRPr lang="en-US" sz="2400" dirty="0" smtClean="0"/>
          </a:p>
          <a:p>
            <a:pPr marL="457200" indent="-457200">
              <a:buFont typeface="+mj-lt"/>
              <a:buAutoNum type="arabicPeriod" startAt="19"/>
            </a:pPr>
            <a:endParaRPr lang="en-US" sz="2400" dirty="0" smtClean="0"/>
          </a:p>
          <a:p>
            <a:pPr marL="457200" indent="-457200">
              <a:buFont typeface="+mj-lt"/>
              <a:buAutoNum type="arabicPeriod" startAt="19"/>
            </a:pPr>
            <a:endParaRPr lang="en-US" sz="2400" dirty="0" smtClean="0"/>
          </a:p>
          <a:p>
            <a:endParaRPr lang="en-US" sz="2400" dirty="0"/>
          </a:p>
          <a:p>
            <a:endParaRPr lang="en-US" dirty="0" smtClean="0"/>
          </a:p>
          <a:p>
            <a:pPr lvl="1">
              <a:buNone/>
            </a:pPr>
            <a:endParaRPr lang="en-US" sz="2400" dirty="0" smtClean="0"/>
          </a:p>
          <a:p>
            <a:pPr>
              <a:buNone/>
            </a:pPr>
            <a:endParaRPr lang="en-US" sz="2800" dirty="0"/>
          </a:p>
        </p:txBody>
      </p:sp>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CenterHyacinth.png"/>
          <p:cNvPicPr>
            <a:picLocks noChangeAspect="1"/>
          </p:cNvPicPr>
          <p:nvPr/>
        </p:nvPicPr>
        <p:blipFill>
          <a:blip r:embed="rId2" cstate="print"/>
          <a:stretch>
            <a:fillRect/>
          </a:stretch>
        </p:blipFill>
        <p:spPr>
          <a:xfrm>
            <a:off x="4089189" y="5574547"/>
            <a:ext cx="953328" cy="12796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Will Learn</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By the end of class, you will be able to make a pink paper hyacinth.</a:t>
            </a:r>
          </a:p>
          <a:p>
            <a:r>
              <a:rPr lang="en-US" dirty="0" smtClean="0"/>
              <a:t>You will watch me make one, and then you will make one on your own.</a:t>
            </a:r>
          </a:p>
          <a:p>
            <a:r>
              <a:rPr lang="en-US" dirty="0" smtClean="0"/>
              <a:t>You will also learn: </a:t>
            </a:r>
          </a:p>
          <a:p>
            <a:pPr lvl="1"/>
            <a:r>
              <a:rPr lang="en-US" dirty="0" smtClean="0"/>
              <a:t>various materials for making paper flowers</a:t>
            </a:r>
          </a:p>
          <a:p>
            <a:pPr lvl="1"/>
            <a:r>
              <a:rPr lang="en-US" dirty="0" smtClean="0"/>
              <a:t>resources for learning how to make paper flowers</a:t>
            </a:r>
            <a:endParaRPr lang="en-US" dirty="0"/>
          </a:p>
        </p:txBody>
      </p:sp>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CenterHyacinth.png"/>
          <p:cNvPicPr>
            <a:picLocks noChangeAspect="1"/>
          </p:cNvPicPr>
          <p:nvPr/>
        </p:nvPicPr>
        <p:blipFill>
          <a:blip r:embed="rId2" cstate="print"/>
          <a:stretch>
            <a:fillRect/>
          </a:stretch>
        </p:blipFill>
        <p:spPr>
          <a:xfrm>
            <a:off x="3867238" y="4965936"/>
            <a:ext cx="1409524" cy="189206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Full Steps to Create the Flower</a:t>
            </a:r>
            <a:endParaRPr lang="en-US" dirty="0"/>
          </a:p>
        </p:txBody>
      </p:sp>
      <p:sp>
        <p:nvSpPr>
          <p:cNvPr id="3" name="Content Placeholder 2"/>
          <p:cNvSpPr>
            <a:spLocks noGrp="1"/>
          </p:cNvSpPr>
          <p:nvPr>
            <p:ph idx="1"/>
          </p:nvPr>
        </p:nvSpPr>
        <p:spPr>
          <a:xfrm>
            <a:off x="457200" y="1211969"/>
            <a:ext cx="8229600" cy="4525963"/>
          </a:xfrm>
        </p:spPr>
        <p:txBody>
          <a:bodyPr>
            <a:normAutofit/>
          </a:bodyPr>
          <a:lstStyle/>
          <a:p>
            <a:pPr marL="457200" indent="-457200">
              <a:buFont typeface="+mj-lt"/>
              <a:buAutoNum type="arabicPeriod" startAt="25"/>
            </a:pPr>
            <a:r>
              <a:rPr lang="en-US" sz="2400" dirty="0" smtClean="0"/>
              <a:t>Press the end of the leaf strip against the stake with your other hand, and wrap the leaf strip around horizontally this time, turning the stake as you go.</a:t>
            </a:r>
          </a:p>
          <a:p>
            <a:pPr marL="457200" indent="-457200">
              <a:buFont typeface="+mj-lt"/>
              <a:buAutoNum type="arabicPeriod" startAt="25"/>
            </a:pPr>
            <a:r>
              <a:rPr lang="en-US" sz="2400" dirty="0" smtClean="0"/>
              <a:t>Press the end of the strip firmly against the stake. Put the stake down gently</a:t>
            </a:r>
            <a:r>
              <a:rPr lang="en-US" sz="2400" dirty="0" smtClean="0"/>
              <a:t>.</a:t>
            </a:r>
          </a:p>
          <a:p>
            <a:pPr marL="457200" indent="-457200">
              <a:buFont typeface="+mj-lt"/>
              <a:buAutoNum type="arabicPeriod" startAt="25"/>
            </a:pPr>
            <a:r>
              <a:rPr lang="en-US" sz="2400" dirty="0" smtClean="0"/>
              <a:t>If needed, use the baby wipes to clean glue off your hands.</a:t>
            </a:r>
            <a:endParaRPr lang="en-US" sz="2400" dirty="0" smtClean="0"/>
          </a:p>
          <a:p>
            <a:pPr marL="457200" indent="-457200">
              <a:buNone/>
            </a:pPr>
            <a:endParaRPr lang="en-US" sz="2400" dirty="0" smtClean="0"/>
          </a:p>
          <a:p>
            <a:pPr marL="457200" indent="-457200">
              <a:buFont typeface="+mj-lt"/>
              <a:buAutoNum type="arabicPeriod" startAt="19"/>
            </a:pPr>
            <a:endParaRPr lang="en-US" sz="2400" dirty="0" smtClean="0"/>
          </a:p>
          <a:p>
            <a:pPr marL="457200" indent="-457200">
              <a:buFont typeface="+mj-lt"/>
              <a:buAutoNum type="arabicPeriod" startAt="19"/>
            </a:pPr>
            <a:endParaRPr lang="en-US" sz="2400" dirty="0" smtClean="0"/>
          </a:p>
          <a:p>
            <a:pPr marL="457200" indent="-457200">
              <a:buFont typeface="+mj-lt"/>
              <a:buAutoNum type="arabicPeriod" startAt="19"/>
            </a:pPr>
            <a:endParaRPr lang="en-US" sz="2400" dirty="0" smtClean="0"/>
          </a:p>
          <a:p>
            <a:pPr marL="457200" indent="-457200">
              <a:buFont typeface="+mj-lt"/>
              <a:buAutoNum type="arabicPeriod" startAt="19"/>
            </a:pPr>
            <a:endParaRPr lang="en-US" sz="2400" dirty="0" smtClean="0"/>
          </a:p>
          <a:p>
            <a:endParaRPr lang="en-US" sz="2400" dirty="0"/>
          </a:p>
          <a:p>
            <a:endParaRPr lang="en-US" dirty="0" smtClean="0"/>
          </a:p>
          <a:p>
            <a:pPr lvl="1">
              <a:buNone/>
            </a:pPr>
            <a:endParaRPr lang="en-US" sz="2400" dirty="0" smtClean="0"/>
          </a:p>
          <a:p>
            <a:pPr>
              <a:buNone/>
            </a:pPr>
            <a:endParaRPr lang="en-US" sz="2800" dirty="0"/>
          </a:p>
        </p:txBody>
      </p:sp>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CenterHyacinth.png"/>
          <p:cNvPicPr>
            <a:picLocks noChangeAspect="1"/>
          </p:cNvPicPr>
          <p:nvPr/>
        </p:nvPicPr>
        <p:blipFill>
          <a:blip r:embed="rId2" cstate="print"/>
          <a:stretch>
            <a:fillRect/>
          </a:stretch>
        </p:blipFill>
        <p:spPr>
          <a:xfrm>
            <a:off x="4089189" y="5574547"/>
            <a:ext cx="953328" cy="127969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CenterHyacinth.png"/>
          <p:cNvPicPr>
            <a:picLocks noChangeAspect="1"/>
          </p:cNvPicPr>
          <p:nvPr/>
        </p:nvPicPr>
        <p:blipFill>
          <a:blip r:embed="rId2" cstate="print"/>
          <a:stretch>
            <a:fillRect/>
          </a:stretch>
        </p:blipFill>
        <p:spPr>
          <a:xfrm>
            <a:off x="3867238" y="4965936"/>
            <a:ext cx="1409524" cy="1892064"/>
          </a:xfrm>
          <a:prstGeom prst="rect">
            <a:avLst/>
          </a:prstGeom>
        </p:spPr>
      </p:pic>
      <p:sp>
        <p:nvSpPr>
          <p:cNvPr id="26" name="Title 25"/>
          <p:cNvSpPr>
            <a:spLocks noGrp="1"/>
          </p:cNvSpPr>
          <p:nvPr>
            <p:ph type="ctrTitle"/>
          </p:nvPr>
        </p:nvSpPr>
        <p:spPr/>
        <p:txBody>
          <a:bodyPr>
            <a:normAutofit/>
          </a:bodyPr>
          <a:lstStyle/>
          <a:p>
            <a:r>
              <a:rPr lang="en-US" sz="5400" b="1" dirty="0" smtClean="0"/>
              <a:t>Demonstration</a:t>
            </a:r>
            <a:endParaRPr lang="en-US" sz="54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2"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CenterHyacinth.png"/>
          <p:cNvPicPr>
            <a:picLocks noChangeAspect="1"/>
          </p:cNvPicPr>
          <p:nvPr/>
        </p:nvPicPr>
        <p:blipFill>
          <a:blip r:embed="rId2" cstate="print"/>
          <a:stretch>
            <a:fillRect/>
          </a:stretch>
        </p:blipFill>
        <p:spPr>
          <a:xfrm>
            <a:off x="3867238" y="4965936"/>
            <a:ext cx="1409524" cy="1892064"/>
          </a:xfrm>
          <a:prstGeom prst="rect">
            <a:avLst/>
          </a:prstGeom>
        </p:spPr>
      </p:pic>
      <p:sp>
        <p:nvSpPr>
          <p:cNvPr id="26" name="Title 25"/>
          <p:cNvSpPr>
            <a:spLocks noGrp="1"/>
          </p:cNvSpPr>
          <p:nvPr>
            <p:ph type="ctrTitle"/>
          </p:nvPr>
        </p:nvSpPr>
        <p:spPr/>
        <p:txBody>
          <a:bodyPr>
            <a:normAutofit/>
          </a:bodyPr>
          <a:lstStyle/>
          <a:p>
            <a:r>
              <a:rPr lang="en-US" sz="5400" b="1" dirty="0" smtClean="0"/>
              <a:t>Now You Try It</a:t>
            </a:r>
            <a:endParaRPr lang="en-US" sz="5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smtClean="0"/>
              <a:t>Resources to Learn More</a:t>
            </a:r>
            <a:endParaRPr lang="en-US" sz="4000" dirty="0"/>
          </a:p>
        </p:txBody>
      </p:sp>
      <p:sp>
        <p:nvSpPr>
          <p:cNvPr id="3" name="Content Placeholder 2"/>
          <p:cNvSpPr>
            <a:spLocks noGrp="1"/>
          </p:cNvSpPr>
          <p:nvPr>
            <p:ph idx="1"/>
          </p:nvPr>
        </p:nvSpPr>
        <p:spPr>
          <a:xfrm>
            <a:off x="457200" y="1602601"/>
            <a:ext cx="8229600" cy="4525963"/>
          </a:xfrm>
        </p:spPr>
        <p:txBody>
          <a:bodyPr>
            <a:normAutofit fontScale="85000" lnSpcReduction="10000"/>
          </a:bodyPr>
          <a:lstStyle/>
          <a:p>
            <a:pPr marL="457200" indent="-457200"/>
            <a:r>
              <a:rPr lang="en-US" sz="2400" dirty="0" smtClean="0"/>
              <a:t>How to make </a:t>
            </a:r>
            <a:r>
              <a:rPr lang="en-US" sz="2400" dirty="0" smtClean="0"/>
              <a:t>paper hyacinths </a:t>
            </a:r>
            <a:r>
              <a:rPr lang="en-US" sz="2400" dirty="0" smtClean="0"/>
              <a:t>- </a:t>
            </a:r>
            <a:r>
              <a:rPr lang="en-US" sz="2400" dirty="0" smtClean="0">
                <a:hlinkClick r:id="rId2"/>
              </a:rPr>
              <a:t>https</a:t>
            </a:r>
            <a:r>
              <a:rPr lang="en-US" sz="2400" dirty="0" smtClean="0">
                <a:hlinkClick r:id="rId2"/>
              </a:rPr>
              <a:t>://</a:t>
            </a:r>
            <a:r>
              <a:rPr lang="en-US" sz="2400" dirty="0" smtClean="0">
                <a:hlinkClick r:id="rId2"/>
              </a:rPr>
              <a:t>www.youtube.com/watch?v=Pp9dStDckNA&amp;feature=youtu.be</a:t>
            </a:r>
            <a:endParaRPr lang="en-US" sz="2400" dirty="0" smtClean="0"/>
          </a:p>
          <a:p>
            <a:pPr marL="457200" indent="-457200"/>
            <a:r>
              <a:rPr lang="en-US" sz="2400" dirty="0" smtClean="0"/>
              <a:t>ABC Video library – large group of how-to paper flower tutorials – the </a:t>
            </a:r>
            <a:r>
              <a:rPr lang="en-US" sz="2400" dirty="0" err="1" smtClean="0"/>
              <a:t>fuschia</a:t>
            </a:r>
            <a:r>
              <a:rPr lang="en-US" sz="2400" dirty="0" smtClean="0"/>
              <a:t> video I showed came from </a:t>
            </a:r>
            <a:r>
              <a:rPr lang="en-US" sz="2400" dirty="0" smtClean="0"/>
              <a:t>this library - </a:t>
            </a:r>
            <a:r>
              <a:rPr lang="en-US" sz="2400" dirty="0" smtClean="0">
                <a:hlinkClick r:id="rId3"/>
              </a:rPr>
              <a:t>https://</a:t>
            </a:r>
            <a:r>
              <a:rPr lang="en-US" sz="2400" dirty="0" smtClean="0">
                <a:hlinkClick r:id="rId3"/>
              </a:rPr>
              <a:t>www.youtube.com/channel/UC8MGdsdoHtenMqtxXALT1yw/videos</a:t>
            </a:r>
            <a:endParaRPr lang="en-US" sz="2400" dirty="0" smtClean="0"/>
          </a:p>
          <a:p>
            <a:pPr marL="457200" indent="-457200"/>
            <a:r>
              <a:rPr lang="en-US" sz="2400" dirty="0" err="1" smtClean="0"/>
              <a:t>Lia</a:t>
            </a:r>
            <a:r>
              <a:rPr lang="en-US" sz="2400" dirty="0" smtClean="0"/>
              <a:t> Griffith’s site – painted tulips – </a:t>
            </a:r>
            <a:r>
              <a:rPr lang="en-US" sz="2400" dirty="0" err="1" smtClean="0"/>
              <a:t>Lia</a:t>
            </a:r>
            <a:r>
              <a:rPr lang="en-US" sz="2400" dirty="0" smtClean="0"/>
              <a:t> does high-end paper flowers and has her own line of die cuts at Joann’s for </a:t>
            </a:r>
            <a:r>
              <a:rPr lang="en-US" sz="2400" dirty="0" smtClean="0"/>
              <a:t>making paper flowers - </a:t>
            </a:r>
            <a:r>
              <a:rPr lang="en-US" sz="2400" dirty="0" smtClean="0">
                <a:hlinkClick r:id="rId4"/>
              </a:rPr>
              <a:t>https://liagriffith.com/pastel-painted-crepe-paper-tulips</a:t>
            </a:r>
            <a:r>
              <a:rPr lang="en-US" sz="2400" dirty="0" smtClean="0">
                <a:hlinkClick r:id="rId4"/>
              </a:rPr>
              <a:t>/</a:t>
            </a:r>
            <a:endParaRPr lang="en-US" sz="2400" dirty="0" smtClean="0"/>
          </a:p>
          <a:p>
            <a:pPr marL="457200" indent="-457200"/>
            <a:r>
              <a:rPr lang="en-US" sz="2400" dirty="0" smtClean="0"/>
              <a:t>Design Sponge – tutorial on gorgeous </a:t>
            </a:r>
            <a:r>
              <a:rPr lang="en-US" sz="2400" dirty="0" smtClean="0"/>
              <a:t>paper daffodils - </a:t>
            </a:r>
            <a:r>
              <a:rPr lang="en-US" sz="2400" dirty="0" smtClean="0">
                <a:hlinkClick r:id="rId5"/>
              </a:rPr>
              <a:t>http://</a:t>
            </a:r>
            <a:r>
              <a:rPr lang="en-US" sz="2400" dirty="0" smtClean="0">
                <a:hlinkClick r:id="rId5"/>
              </a:rPr>
              <a:t>www.designsponge.com/2016/03/paper-daffodil-tutorial.html</a:t>
            </a:r>
            <a:endParaRPr lang="en-US" sz="2400" dirty="0" smtClean="0"/>
          </a:p>
          <a:p>
            <a:pPr marL="457200" indent="-457200"/>
            <a:r>
              <a:rPr lang="en-US" sz="2400" dirty="0" smtClean="0"/>
              <a:t>Artsncraft4u – cherry blossoms and more - </a:t>
            </a:r>
            <a:r>
              <a:rPr lang="en-US" sz="2400" dirty="0" smtClean="0">
                <a:hlinkClick r:id="rId6"/>
              </a:rPr>
              <a:t>https://www.youtube.com/watch?v=dM5tJgvOgv0 </a:t>
            </a:r>
            <a:endParaRPr lang="en-US" sz="2400" dirty="0" smtClean="0"/>
          </a:p>
          <a:p>
            <a:pPr marL="457200" indent="-457200"/>
            <a:r>
              <a:rPr lang="en-US" sz="2400" dirty="0" smtClean="0"/>
              <a:t>Check YouTube and </a:t>
            </a:r>
            <a:r>
              <a:rPr lang="en-US" sz="2400" dirty="0" err="1" smtClean="0"/>
              <a:t>Pinterest</a:t>
            </a:r>
            <a:r>
              <a:rPr lang="en-US" sz="2400" dirty="0" smtClean="0"/>
              <a:t> – search for paper flowers</a:t>
            </a:r>
          </a:p>
          <a:p>
            <a:pPr marL="457200" indent="-457200"/>
            <a:endParaRPr lang="en-US" sz="2400" dirty="0" smtClean="0"/>
          </a:p>
          <a:p>
            <a:pPr marL="457200" indent="-457200"/>
            <a:endParaRPr lang="en-US" sz="2400" dirty="0" smtClean="0"/>
          </a:p>
          <a:p>
            <a:pPr marL="457200" indent="-457200">
              <a:buNone/>
            </a:pPr>
            <a:endParaRPr lang="en-US" sz="2400" dirty="0" smtClean="0"/>
          </a:p>
          <a:p>
            <a:pPr marL="457200" indent="-457200">
              <a:buFont typeface="+mj-lt"/>
              <a:buAutoNum type="arabicPeriod" startAt="19"/>
            </a:pPr>
            <a:endParaRPr lang="en-US" sz="2400" dirty="0" smtClean="0"/>
          </a:p>
          <a:p>
            <a:pPr marL="457200" indent="-457200">
              <a:buFont typeface="+mj-lt"/>
              <a:buAutoNum type="arabicPeriod" startAt="19"/>
            </a:pPr>
            <a:endParaRPr lang="en-US" sz="2400" dirty="0" smtClean="0"/>
          </a:p>
          <a:p>
            <a:pPr marL="457200" indent="-457200">
              <a:buFont typeface="+mj-lt"/>
              <a:buAutoNum type="arabicPeriod" startAt="19"/>
            </a:pPr>
            <a:endParaRPr lang="en-US" sz="2400" dirty="0" smtClean="0"/>
          </a:p>
          <a:p>
            <a:pPr marL="457200" indent="-457200">
              <a:buFont typeface="+mj-lt"/>
              <a:buAutoNum type="arabicPeriod" startAt="19"/>
            </a:pPr>
            <a:endParaRPr lang="en-US" sz="2400" dirty="0" smtClean="0"/>
          </a:p>
          <a:p>
            <a:endParaRPr lang="en-US" sz="2400" dirty="0"/>
          </a:p>
          <a:p>
            <a:endParaRPr lang="en-US" dirty="0" smtClean="0"/>
          </a:p>
          <a:p>
            <a:pPr lvl="1">
              <a:buNone/>
            </a:pPr>
            <a:endParaRPr lang="en-US" sz="2400" dirty="0" smtClean="0"/>
          </a:p>
          <a:p>
            <a:pPr>
              <a:buNone/>
            </a:pPr>
            <a:endParaRPr lang="en-US" sz="2800" dirty="0"/>
          </a:p>
        </p:txBody>
      </p:sp>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CenterHyacinth.png"/>
          <p:cNvPicPr>
            <a:picLocks noChangeAspect="1"/>
          </p:cNvPicPr>
          <p:nvPr/>
        </p:nvPicPr>
        <p:blipFill>
          <a:blip r:embed="rId7" cstate="print"/>
          <a:stretch>
            <a:fillRect/>
          </a:stretch>
        </p:blipFill>
        <p:spPr>
          <a:xfrm>
            <a:off x="4133579" y="5693715"/>
            <a:ext cx="864551" cy="1160523"/>
          </a:xfrm>
          <a:prstGeom prst="rect">
            <a:avLst/>
          </a:prstGeom>
        </p:spPr>
      </p:pic>
      <p:sp>
        <p:nvSpPr>
          <p:cNvPr id="12" name="TextBox 11"/>
          <p:cNvSpPr txBox="1"/>
          <p:nvPr/>
        </p:nvSpPr>
        <p:spPr>
          <a:xfrm>
            <a:off x="3912046" y="1018706"/>
            <a:ext cx="1308371" cy="584775"/>
          </a:xfrm>
          <a:prstGeom prst="rect">
            <a:avLst/>
          </a:prstGeom>
          <a:noFill/>
        </p:spPr>
        <p:txBody>
          <a:bodyPr wrap="none" rtlCol="0">
            <a:spAutoFit/>
          </a:bodyPr>
          <a:lstStyle/>
          <a:p>
            <a:r>
              <a:rPr lang="en-US" sz="3200" dirty="0" smtClean="0"/>
              <a:t>Videos</a:t>
            </a:r>
            <a:endParaRPr lang="en-US"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smtClean="0"/>
              <a:t>Resources to Learn More</a:t>
            </a:r>
            <a:endParaRPr lang="en-US" sz="4000" dirty="0"/>
          </a:p>
        </p:txBody>
      </p:sp>
      <p:sp>
        <p:nvSpPr>
          <p:cNvPr id="3" name="Content Placeholder 2"/>
          <p:cNvSpPr>
            <a:spLocks noGrp="1"/>
          </p:cNvSpPr>
          <p:nvPr>
            <p:ph idx="1"/>
          </p:nvPr>
        </p:nvSpPr>
        <p:spPr>
          <a:xfrm>
            <a:off x="457200" y="1602601"/>
            <a:ext cx="8229600" cy="4525963"/>
          </a:xfrm>
        </p:spPr>
        <p:txBody>
          <a:bodyPr>
            <a:normAutofit fontScale="92500" lnSpcReduction="10000"/>
          </a:bodyPr>
          <a:lstStyle/>
          <a:p>
            <a:pPr marL="457200" indent="-457200"/>
            <a:r>
              <a:rPr lang="en-US" sz="2400" b="1" dirty="0" smtClean="0"/>
              <a:t>Bold and Beautiful Paper Flowers by Chantal </a:t>
            </a:r>
            <a:r>
              <a:rPr lang="en-US" sz="2400" b="1" dirty="0" err="1" smtClean="0"/>
              <a:t>Larocque</a:t>
            </a:r>
            <a:r>
              <a:rPr lang="en-US" sz="2400" dirty="0" smtClean="0"/>
              <a:t/>
            </a:r>
            <a:br>
              <a:rPr lang="en-US" sz="2400" dirty="0" smtClean="0"/>
            </a:br>
            <a:r>
              <a:rPr lang="en-US" sz="2400" dirty="0" smtClean="0"/>
              <a:t>She uses 65 pound card stock for petals, and molds them, cutting the entire shape together.   She then layers petal groupings and adds centers.</a:t>
            </a:r>
          </a:p>
          <a:p>
            <a:pPr marL="457200" indent="-457200"/>
            <a:r>
              <a:rPr lang="en-US" sz="2400" b="1" dirty="0" smtClean="0"/>
              <a:t>The Exquisite Book of Paper Flower Transformations by </a:t>
            </a:r>
            <a:r>
              <a:rPr lang="en-US" sz="2400" b="1" dirty="0" err="1" smtClean="0"/>
              <a:t>Livia</a:t>
            </a:r>
            <a:r>
              <a:rPr lang="en-US" sz="2400" b="1" dirty="0" smtClean="0"/>
              <a:t> </a:t>
            </a:r>
            <a:r>
              <a:rPr lang="en-US" sz="2400" b="1" dirty="0" err="1" smtClean="0"/>
              <a:t>Cetti</a:t>
            </a:r>
            <a:r>
              <a:rPr lang="en-US" sz="2400" dirty="0" smtClean="0"/>
              <a:t/>
            </a:r>
            <a:br>
              <a:rPr lang="en-US" sz="2400" dirty="0" smtClean="0"/>
            </a:br>
            <a:r>
              <a:rPr lang="en-US" sz="2400" dirty="0" smtClean="0"/>
              <a:t>She u</a:t>
            </a:r>
            <a:r>
              <a:rPr lang="en-US" sz="2400" dirty="0" smtClean="0"/>
              <a:t>ses </a:t>
            </a:r>
            <a:r>
              <a:rPr lang="en-US" sz="2400" dirty="0" smtClean="0"/>
              <a:t>tissue paper for petals, wire for shape, floral wire and tape for stems, stamens, and </a:t>
            </a:r>
            <a:r>
              <a:rPr lang="en-US" sz="2400" dirty="0" err="1" smtClean="0"/>
              <a:t>Canson</a:t>
            </a:r>
            <a:r>
              <a:rPr lang="en-US" sz="2400" dirty="0" smtClean="0"/>
              <a:t> </a:t>
            </a:r>
            <a:r>
              <a:rPr lang="en-US" sz="2400" dirty="0" smtClean="0"/>
              <a:t>green paper for leaves; uses </a:t>
            </a:r>
            <a:r>
              <a:rPr lang="en-US" sz="2400" dirty="0" smtClean="0"/>
              <a:t>gouache (opaque watercolor) </a:t>
            </a:r>
            <a:r>
              <a:rPr lang="en-US" sz="2400" dirty="0" smtClean="0"/>
              <a:t>and </a:t>
            </a:r>
            <a:r>
              <a:rPr lang="en-US" sz="2400" dirty="0" err="1" smtClean="0"/>
              <a:t>Rit</a:t>
            </a:r>
            <a:r>
              <a:rPr lang="en-US" sz="2400" dirty="0" smtClean="0"/>
              <a:t> dye to create variegated colors in the petals, and gouache for speckles on leaves</a:t>
            </a:r>
            <a:r>
              <a:rPr lang="en-US" sz="2400" dirty="0" smtClean="0"/>
              <a:t>.</a:t>
            </a:r>
          </a:p>
          <a:p>
            <a:pPr marL="457200" indent="-457200"/>
            <a:r>
              <a:rPr lang="en-US" sz="2400" b="1" dirty="0" smtClean="0"/>
              <a:t>100 Simple Paper Flowers by Kelsey </a:t>
            </a:r>
            <a:r>
              <a:rPr lang="en-US" sz="2400" b="1" dirty="0" smtClean="0"/>
              <a:t>Elam</a:t>
            </a:r>
            <a:r>
              <a:rPr lang="en-US" sz="2400" dirty="0" smtClean="0"/>
              <a:t/>
            </a:r>
            <a:br>
              <a:rPr lang="en-US" sz="2400" dirty="0" smtClean="0"/>
            </a:br>
            <a:r>
              <a:rPr lang="en-US" sz="2400" dirty="0" smtClean="0"/>
              <a:t>She uses </a:t>
            </a:r>
            <a:r>
              <a:rPr lang="en-US" sz="2400" dirty="0" smtClean="0"/>
              <a:t>tissue </a:t>
            </a:r>
            <a:r>
              <a:rPr lang="en-US" sz="2400" dirty="0" smtClean="0"/>
              <a:t>paper or crepe </a:t>
            </a:r>
            <a:r>
              <a:rPr lang="en-US" sz="2400" dirty="0" smtClean="0"/>
              <a:t>paper for petals; tissue </a:t>
            </a:r>
            <a:r>
              <a:rPr lang="en-US" sz="2400" dirty="0" smtClean="0"/>
              <a:t>paper or card </a:t>
            </a:r>
            <a:r>
              <a:rPr lang="en-US" sz="2400" dirty="0" smtClean="0"/>
              <a:t>stock for leaves, and wraps her </a:t>
            </a:r>
            <a:r>
              <a:rPr lang="en-US" sz="2400" dirty="0" smtClean="0"/>
              <a:t>floral wire </a:t>
            </a:r>
            <a:r>
              <a:rPr lang="en-US" sz="2400" dirty="0" smtClean="0"/>
              <a:t>stems with </a:t>
            </a:r>
            <a:r>
              <a:rPr lang="en-US" sz="2400" dirty="0" smtClean="0"/>
              <a:t>floral </a:t>
            </a:r>
            <a:r>
              <a:rPr lang="en-US" sz="2400" dirty="0" smtClean="0"/>
              <a:t>tape. </a:t>
            </a:r>
          </a:p>
          <a:p>
            <a:pPr marL="457200" indent="-457200"/>
            <a:endParaRPr lang="en-US" sz="2400" dirty="0" smtClean="0"/>
          </a:p>
          <a:p>
            <a:pPr marL="457200" indent="-457200"/>
            <a:endParaRPr lang="en-US" sz="2400" dirty="0" smtClean="0"/>
          </a:p>
          <a:p>
            <a:pPr marL="457200" indent="-457200">
              <a:buNone/>
            </a:pPr>
            <a:endParaRPr lang="en-US" sz="2400" dirty="0" smtClean="0"/>
          </a:p>
          <a:p>
            <a:pPr marL="457200" indent="-457200">
              <a:buFont typeface="+mj-lt"/>
              <a:buAutoNum type="arabicPeriod" startAt="19"/>
            </a:pPr>
            <a:endParaRPr lang="en-US" sz="2400" dirty="0" smtClean="0"/>
          </a:p>
          <a:p>
            <a:pPr marL="457200" indent="-457200">
              <a:buFont typeface="+mj-lt"/>
              <a:buAutoNum type="arabicPeriod" startAt="19"/>
            </a:pPr>
            <a:endParaRPr lang="en-US" sz="2400" dirty="0" smtClean="0"/>
          </a:p>
          <a:p>
            <a:pPr marL="457200" indent="-457200">
              <a:buFont typeface="+mj-lt"/>
              <a:buAutoNum type="arabicPeriod" startAt="19"/>
            </a:pPr>
            <a:endParaRPr lang="en-US" sz="2400" dirty="0" smtClean="0"/>
          </a:p>
          <a:p>
            <a:pPr marL="457200" indent="-457200">
              <a:buFont typeface="+mj-lt"/>
              <a:buAutoNum type="arabicPeriod" startAt="19"/>
            </a:pPr>
            <a:endParaRPr lang="en-US" sz="2400" dirty="0" smtClean="0"/>
          </a:p>
          <a:p>
            <a:endParaRPr lang="en-US" sz="2400" dirty="0"/>
          </a:p>
          <a:p>
            <a:endParaRPr lang="en-US" dirty="0" smtClean="0"/>
          </a:p>
          <a:p>
            <a:pPr lvl="1">
              <a:buNone/>
            </a:pPr>
            <a:endParaRPr lang="en-US" sz="2400" dirty="0" smtClean="0"/>
          </a:p>
          <a:p>
            <a:pPr>
              <a:buNone/>
            </a:pPr>
            <a:endParaRPr lang="en-US" sz="2800" dirty="0"/>
          </a:p>
        </p:txBody>
      </p:sp>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CenterHyacinth.png"/>
          <p:cNvPicPr>
            <a:picLocks noChangeAspect="1"/>
          </p:cNvPicPr>
          <p:nvPr/>
        </p:nvPicPr>
        <p:blipFill>
          <a:blip r:embed="rId2" cstate="print"/>
          <a:stretch>
            <a:fillRect/>
          </a:stretch>
        </p:blipFill>
        <p:spPr>
          <a:xfrm>
            <a:off x="4133579" y="5693715"/>
            <a:ext cx="864551" cy="1160523"/>
          </a:xfrm>
          <a:prstGeom prst="rect">
            <a:avLst/>
          </a:prstGeom>
        </p:spPr>
      </p:pic>
      <p:sp>
        <p:nvSpPr>
          <p:cNvPr id="12" name="TextBox 11"/>
          <p:cNvSpPr txBox="1"/>
          <p:nvPr/>
        </p:nvSpPr>
        <p:spPr>
          <a:xfrm>
            <a:off x="3974192" y="1018706"/>
            <a:ext cx="1182760" cy="584775"/>
          </a:xfrm>
          <a:prstGeom prst="rect">
            <a:avLst/>
          </a:prstGeom>
          <a:noFill/>
        </p:spPr>
        <p:txBody>
          <a:bodyPr wrap="none" rtlCol="0">
            <a:spAutoFit/>
          </a:bodyPr>
          <a:lstStyle/>
          <a:p>
            <a:r>
              <a:rPr lang="en-US" sz="3200" dirty="0" smtClean="0"/>
              <a:t>Books</a:t>
            </a:r>
            <a:endParaRPr lang="en-US"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smtClean="0"/>
              <a:t>Supplies</a:t>
            </a:r>
            <a:endParaRPr lang="en-US" sz="4000" dirty="0"/>
          </a:p>
        </p:txBody>
      </p:sp>
      <p:sp>
        <p:nvSpPr>
          <p:cNvPr id="3" name="Content Placeholder 2"/>
          <p:cNvSpPr>
            <a:spLocks noGrp="1"/>
          </p:cNvSpPr>
          <p:nvPr>
            <p:ph idx="1"/>
          </p:nvPr>
        </p:nvSpPr>
        <p:spPr>
          <a:xfrm>
            <a:off x="457200" y="1602601"/>
            <a:ext cx="8229600" cy="4525963"/>
          </a:xfrm>
        </p:spPr>
        <p:txBody>
          <a:bodyPr>
            <a:normAutofit/>
          </a:bodyPr>
          <a:lstStyle/>
          <a:p>
            <a:pPr marL="457200" indent="-457200"/>
            <a:r>
              <a:rPr lang="en-US" sz="2400" b="1" dirty="0" smtClean="0"/>
              <a:t>Local</a:t>
            </a:r>
            <a:r>
              <a:rPr lang="en-US" sz="2400" dirty="0" smtClean="0"/>
              <a:t> – Joann Fabric and Michael’s both have a nice selection of colored paper.  Joann’s carries </a:t>
            </a:r>
            <a:r>
              <a:rPr lang="en-US" sz="2400" dirty="0" err="1" smtClean="0"/>
              <a:t>Fiskar’s</a:t>
            </a:r>
            <a:r>
              <a:rPr lang="en-US" sz="2400" dirty="0" smtClean="0"/>
              <a:t> Paper Edger scissors with pinked and scalloped edges.  Both carry floral wire and tape; the floral stakes we used in class came from Michael’s.  </a:t>
            </a:r>
          </a:p>
          <a:p>
            <a:pPr marL="457200" indent="-457200"/>
            <a:r>
              <a:rPr lang="en-US" sz="2400" b="1" dirty="0" smtClean="0"/>
              <a:t>Online:</a:t>
            </a:r>
            <a:r>
              <a:rPr lang="en-US" sz="2400" dirty="0" smtClean="0"/>
              <a:t>  </a:t>
            </a:r>
            <a:r>
              <a:rPr lang="en-US" sz="2400" dirty="0" err="1" smtClean="0"/>
              <a:t>Lia</a:t>
            </a:r>
            <a:r>
              <a:rPr lang="en-US" sz="2400" dirty="0" smtClean="0"/>
              <a:t> Griffith’s shop - </a:t>
            </a:r>
            <a:r>
              <a:rPr lang="en-US" sz="2400" dirty="0" smtClean="0"/>
              <a:t>https://shop.liagriffith.com/ - </a:t>
            </a:r>
            <a:r>
              <a:rPr lang="en-US" sz="2400" dirty="0" err="1" smtClean="0"/>
              <a:t>Lia’s</a:t>
            </a:r>
            <a:r>
              <a:rPr lang="en-US" sz="2400" dirty="0" smtClean="0"/>
              <a:t> shop has special tissue paper and crepe paper and paper flower kits. </a:t>
            </a:r>
            <a:r>
              <a:rPr lang="en-US" sz="2400" dirty="0" smtClean="0"/>
              <a:t>She stocks the special wide crepe paper necessary to make some of the really beautiful high-end paper flowers</a:t>
            </a:r>
            <a:r>
              <a:rPr lang="en-US" sz="2400" dirty="0" smtClean="0"/>
              <a:t>.</a:t>
            </a:r>
            <a:endParaRPr lang="en-US" sz="2000" dirty="0" smtClean="0"/>
          </a:p>
          <a:p>
            <a:pPr marL="457200" indent="-457200"/>
            <a:endParaRPr lang="en-US" sz="2400" dirty="0" smtClean="0"/>
          </a:p>
          <a:p>
            <a:pPr marL="457200" indent="-457200">
              <a:buNone/>
            </a:pPr>
            <a:endParaRPr lang="en-US" sz="2400" dirty="0" smtClean="0"/>
          </a:p>
          <a:p>
            <a:pPr marL="457200" indent="-457200">
              <a:buFont typeface="+mj-lt"/>
              <a:buAutoNum type="arabicPeriod" startAt="19"/>
            </a:pPr>
            <a:endParaRPr lang="en-US" sz="2400" dirty="0" smtClean="0"/>
          </a:p>
          <a:p>
            <a:pPr marL="457200" indent="-457200">
              <a:buFont typeface="+mj-lt"/>
              <a:buAutoNum type="arabicPeriod" startAt="19"/>
            </a:pPr>
            <a:endParaRPr lang="en-US" sz="2400" dirty="0" smtClean="0"/>
          </a:p>
          <a:p>
            <a:pPr marL="457200" indent="-457200">
              <a:buFont typeface="+mj-lt"/>
              <a:buAutoNum type="arabicPeriod" startAt="19"/>
            </a:pPr>
            <a:endParaRPr lang="en-US" sz="2400" dirty="0" smtClean="0"/>
          </a:p>
          <a:p>
            <a:pPr marL="457200" indent="-457200">
              <a:buFont typeface="+mj-lt"/>
              <a:buAutoNum type="arabicPeriod" startAt="19"/>
            </a:pPr>
            <a:endParaRPr lang="en-US" sz="2400" dirty="0" smtClean="0"/>
          </a:p>
          <a:p>
            <a:endParaRPr lang="en-US" sz="2400" dirty="0"/>
          </a:p>
          <a:p>
            <a:endParaRPr lang="en-US" dirty="0" smtClean="0"/>
          </a:p>
          <a:p>
            <a:pPr lvl="1">
              <a:buNone/>
            </a:pPr>
            <a:endParaRPr lang="en-US" sz="2400" dirty="0" smtClean="0"/>
          </a:p>
          <a:p>
            <a:pPr>
              <a:buNone/>
            </a:pPr>
            <a:endParaRPr lang="en-US" sz="2800" dirty="0"/>
          </a:p>
        </p:txBody>
      </p:sp>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CenterHyacinth.png"/>
          <p:cNvPicPr>
            <a:picLocks noChangeAspect="1"/>
          </p:cNvPicPr>
          <p:nvPr/>
        </p:nvPicPr>
        <p:blipFill>
          <a:blip r:embed="rId2" cstate="print"/>
          <a:stretch>
            <a:fillRect/>
          </a:stretch>
        </p:blipFill>
        <p:spPr>
          <a:xfrm>
            <a:off x="4133579" y="5693715"/>
            <a:ext cx="864551" cy="116052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smtClean="0"/>
              <a:t>Contact</a:t>
            </a:r>
            <a:endParaRPr lang="en-US" sz="4000" dirty="0"/>
          </a:p>
        </p:txBody>
      </p:sp>
      <p:sp>
        <p:nvSpPr>
          <p:cNvPr id="3" name="Content Placeholder 2"/>
          <p:cNvSpPr>
            <a:spLocks noGrp="1"/>
          </p:cNvSpPr>
          <p:nvPr>
            <p:ph idx="1"/>
          </p:nvPr>
        </p:nvSpPr>
        <p:spPr>
          <a:xfrm>
            <a:off x="457200" y="1602601"/>
            <a:ext cx="8229600" cy="4525963"/>
          </a:xfrm>
        </p:spPr>
        <p:txBody>
          <a:bodyPr>
            <a:normAutofit/>
          </a:bodyPr>
          <a:lstStyle/>
          <a:p>
            <a:pPr marL="457200" indent="-457200" algn="ctr">
              <a:buNone/>
            </a:pPr>
            <a:r>
              <a:rPr lang="en-US" sz="2400" b="1" dirty="0" smtClean="0"/>
              <a:t>Website:  </a:t>
            </a:r>
            <a:r>
              <a:rPr lang="en-US" sz="2400" dirty="0" smtClean="0">
                <a:hlinkClick r:id="rId2" action="ppaction://hlinkfile"/>
              </a:rPr>
              <a:t>dixielang.com</a:t>
            </a:r>
            <a:endParaRPr lang="en-US" sz="2400" dirty="0" smtClean="0"/>
          </a:p>
          <a:p>
            <a:pPr marL="457200" indent="-457200" algn="ctr">
              <a:buNone/>
            </a:pPr>
            <a:r>
              <a:rPr lang="en-US" sz="2400" b="1" dirty="0" smtClean="0"/>
              <a:t>Slides:</a:t>
            </a:r>
            <a:r>
              <a:rPr lang="en-US" sz="2400" dirty="0" smtClean="0"/>
              <a:t> </a:t>
            </a:r>
            <a:r>
              <a:rPr lang="en-US" sz="2400" dirty="0" smtClean="0">
                <a:hlinkClick r:id="rId3"/>
              </a:rPr>
              <a:t>http://dixielang.com/class-handouts/</a:t>
            </a:r>
            <a:endParaRPr lang="en-US" sz="2400" dirty="0" smtClean="0"/>
          </a:p>
          <a:p>
            <a:pPr marL="457200" indent="-457200" algn="ctr">
              <a:buNone/>
            </a:pPr>
            <a:r>
              <a:rPr lang="en-US" sz="2400" b="1" dirty="0" smtClean="0"/>
              <a:t>Email: </a:t>
            </a:r>
            <a:r>
              <a:rPr lang="en-US" sz="2400" dirty="0" smtClean="0"/>
              <a:t>dixie.lang@ymail.com</a:t>
            </a:r>
            <a:endParaRPr lang="en-US" sz="2000" dirty="0" smtClean="0"/>
          </a:p>
          <a:p>
            <a:pPr marL="457200" indent="-457200" algn="ctr"/>
            <a:endParaRPr lang="en-US" sz="2400" dirty="0" smtClean="0"/>
          </a:p>
          <a:p>
            <a:pPr marL="457200" indent="-457200" algn="ctr">
              <a:buNone/>
            </a:pPr>
            <a:endParaRPr lang="en-US" sz="2400" dirty="0" smtClean="0"/>
          </a:p>
          <a:p>
            <a:pPr marL="457200" indent="-457200" algn="ctr">
              <a:buFont typeface="+mj-lt"/>
              <a:buAutoNum type="arabicPeriod" startAt="19"/>
            </a:pPr>
            <a:endParaRPr lang="en-US" sz="2400" dirty="0" smtClean="0"/>
          </a:p>
          <a:p>
            <a:pPr marL="457200" indent="-457200" algn="ctr">
              <a:buFont typeface="+mj-lt"/>
              <a:buAutoNum type="arabicPeriod" startAt="19"/>
            </a:pPr>
            <a:endParaRPr lang="en-US" sz="2400" dirty="0" smtClean="0"/>
          </a:p>
          <a:p>
            <a:pPr marL="457200" indent="-457200" algn="ctr">
              <a:buFont typeface="+mj-lt"/>
              <a:buAutoNum type="arabicPeriod" startAt="19"/>
            </a:pPr>
            <a:endParaRPr lang="en-US" sz="2400" dirty="0" smtClean="0"/>
          </a:p>
          <a:p>
            <a:pPr marL="457200" indent="-457200" algn="ctr">
              <a:buFont typeface="+mj-lt"/>
              <a:buAutoNum type="arabicPeriod" startAt="19"/>
            </a:pPr>
            <a:endParaRPr lang="en-US" sz="2400" dirty="0" smtClean="0"/>
          </a:p>
          <a:p>
            <a:pPr algn="ctr"/>
            <a:endParaRPr lang="en-US" sz="2400" dirty="0"/>
          </a:p>
          <a:p>
            <a:pPr algn="ctr"/>
            <a:endParaRPr lang="en-US" dirty="0" smtClean="0"/>
          </a:p>
          <a:p>
            <a:pPr lvl="1" algn="ctr">
              <a:buNone/>
            </a:pPr>
            <a:endParaRPr lang="en-US" sz="2400" dirty="0" smtClean="0"/>
          </a:p>
          <a:p>
            <a:pPr algn="ctr">
              <a:buNone/>
            </a:pPr>
            <a:endParaRPr lang="en-US" sz="2800" dirty="0"/>
          </a:p>
        </p:txBody>
      </p:sp>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CenterHyacinth.png"/>
          <p:cNvPicPr>
            <a:picLocks noChangeAspect="1"/>
          </p:cNvPicPr>
          <p:nvPr/>
        </p:nvPicPr>
        <p:blipFill>
          <a:blip r:embed="rId4" cstate="print"/>
          <a:stretch>
            <a:fillRect/>
          </a:stretch>
        </p:blipFill>
        <p:spPr>
          <a:xfrm>
            <a:off x="4133579" y="5693715"/>
            <a:ext cx="864551" cy="116052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CenterHyacinth.png"/>
          <p:cNvPicPr>
            <a:picLocks noChangeAspect="1"/>
          </p:cNvPicPr>
          <p:nvPr/>
        </p:nvPicPr>
        <p:blipFill>
          <a:blip r:embed="rId2" cstate="print"/>
          <a:stretch>
            <a:fillRect/>
          </a:stretch>
        </p:blipFill>
        <p:spPr>
          <a:xfrm>
            <a:off x="3929385" y="5149049"/>
            <a:ext cx="1270309" cy="1705189"/>
          </a:xfrm>
          <a:prstGeom prst="rect">
            <a:avLst/>
          </a:prstGeom>
        </p:spPr>
      </p:pic>
      <p:sp>
        <p:nvSpPr>
          <p:cNvPr id="14" name="Title 13"/>
          <p:cNvSpPr>
            <a:spLocks noGrp="1"/>
          </p:cNvSpPr>
          <p:nvPr>
            <p:ph type="ctrTitle"/>
          </p:nvPr>
        </p:nvSpPr>
        <p:spPr>
          <a:xfrm>
            <a:off x="685800" y="1704281"/>
            <a:ext cx="7772400" cy="1470025"/>
          </a:xfrm>
        </p:spPr>
        <p:txBody>
          <a:bodyPr/>
          <a:lstStyle/>
          <a:p>
            <a:r>
              <a:rPr lang="en-US" b="1" dirty="0" smtClean="0"/>
              <a:t>Thanks everyone!</a:t>
            </a:r>
            <a:endParaRPr lang="en-US" b="1" dirty="0"/>
          </a:p>
        </p:txBody>
      </p:sp>
      <p:sp>
        <p:nvSpPr>
          <p:cNvPr id="15" name="Subtitle 14"/>
          <p:cNvSpPr>
            <a:spLocks noGrp="1"/>
          </p:cNvSpPr>
          <p:nvPr>
            <p:ph type="subTitle" idx="1"/>
          </p:nvPr>
        </p:nvSpPr>
        <p:spPr>
          <a:xfrm>
            <a:off x="1371600" y="3460056"/>
            <a:ext cx="6400800" cy="1752600"/>
          </a:xfrm>
        </p:spPr>
        <p:txBody>
          <a:bodyPr/>
          <a:lstStyle/>
          <a:p>
            <a:r>
              <a:rPr lang="en-US" dirty="0" smtClean="0">
                <a:solidFill>
                  <a:schemeClr val="tx1"/>
                </a:solidFill>
              </a:rPr>
              <a:t>Go forth and make flowers, I look forward to seeing what you create.</a:t>
            </a:r>
            <a:endParaRPr 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Levels of Flowers</a:t>
            </a:r>
            <a:endParaRPr lang="en-US" dirty="0"/>
          </a:p>
        </p:txBody>
      </p:sp>
      <p:sp>
        <p:nvSpPr>
          <p:cNvPr id="3" name="Content Placeholder 2"/>
          <p:cNvSpPr>
            <a:spLocks noGrp="1"/>
          </p:cNvSpPr>
          <p:nvPr>
            <p:ph idx="1"/>
          </p:nvPr>
        </p:nvSpPr>
        <p:spPr>
          <a:xfrm>
            <a:off x="457200" y="1295400"/>
            <a:ext cx="8229600" cy="4525963"/>
          </a:xfrm>
        </p:spPr>
        <p:txBody>
          <a:bodyPr/>
          <a:lstStyle/>
          <a:p>
            <a:r>
              <a:rPr lang="en-US" b="1" i="1" dirty="0" smtClean="0"/>
              <a:t>Beginner</a:t>
            </a:r>
            <a:r>
              <a:rPr lang="en-US" dirty="0" smtClean="0"/>
              <a:t> – construction paper flowers made in elementary school</a:t>
            </a:r>
          </a:p>
          <a:p>
            <a:r>
              <a:rPr lang="en-US" b="1" i="1" dirty="0" smtClean="0"/>
              <a:t>Intermediate</a:t>
            </a:r>
            <a:r>
              <a:rPr lang="en-US" dirty="0" smtClean="0"/>
              <a:t> – tissue paper “roses” made in high school and later for events like parties and bridal shower</a:t>
            </a:r>
          </a:p>
          <a:p>
            <a:r>
              <a:rPr lang="en-US" b="1" i="1" dirty="0" smtClean="0"/>
              <a:t>Advanced</a:t>
            </a:r>
            <a:r>
              <a:rPr lang="en-US" dirty="0" smtClean="0"/>
              <a:t> – art paper and professional crepe paper flowers </a:t>
            </a:r>
            <a:endParaRPr lang="en-US" dirty="0"/>
          </a:p>
        </p:txBody>
      </p:sp>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CenterHyacinth.png"/>
          <p:cNvPicPr>
            <a:picLocks noChangeAspect="1"/>
          </p:cNvPicPr>
          <p:nvPr/>
        </p:nvPicPr>
        <p:blipFill>
          <a:blip r:embed="rId2" cstate="print"/>
          <a:stretch>
            <a:fillRect/>
          </a:stretch>
        </p:blipFill>
        <p:spPr>
          <a:xfrm>
            <a:off x="3867238" y="4965936"/>
            <a:ext cx="1409524" cy="18920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Beginner Level</a:t>
            </a:r>
            <a:endParaRPr lang="en-US" dirty="0"/>
          </a:p>
        </p:txBody>
      </p:sp>
      <p:sp>
        <p:nvSpPr>
          <p:cNvPr id="3" name="Content Placeholder 2"/>
          <p:cNvSpPr>
            <a:spLocks noGrp="1"/>
          </p:cNvSpPr>
          <p:nvPr>
            <p:ph idx="1"/>
          </p:nvPr>
        </p:nvSpPr>
        <p:spPr>
          <a:xfrm>
            <a:off x="457200" y="1828800"/>
            <a:ext cx="8229600" cy="4525963"/>
          </a:xfrm>
        </p:spPr>
        <p:txBody>
          <a:bodyPr>
            <a:normAutofit/>
          </a:bodyPr>
          <a:lstStyle/>
          <a:p>
            <a:r>
              <a:rPr lang="en-US" sz="2800" dirty="0" smtClean="0"/>
              <a:t>Easy and quick to make</a:t>
            </a:r>
          </a:p>
          <a:p>
            <a:r>
              <a:rPr lang="en-US" sz="2800" dirty="0" smtClean="0"/>
              <a:t>Requires few materials, skills</a:t>
            </a:r>
          </a:p>
          <a:p>
            <a:r>
              <a:rPr lang="en-US" sz="2800" dirty="0" smtClean="0"/>
              <a:t>Materials are generally inexpensive</a:t>
            </a:r>
          </a:p>
          <a:p>
            <a:r>
              <a:rPr lang="en-US" sz="2800" dirty="0" smtClean="0"/>
              <a:t>Poor archival quality – glue is not designed to last, and construction paper colors will fade</a:t>
            </a:r>
            <a:endParaRPr lang="en-US" sz="2800" dirty="0"/>
          </a:p>
        </p:txBody>
      </p:sp>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CenterHyacinth.png"/>
          <p:cNvPicPr>
            <a:picLocks noChangeAspect="1"/>
          </p:cNvPicPr>
          <p:nvPr/>
        </p:nvPicPr>
        <p:blipFill>
          <a:blip r:embed="rId2" cstate="print"/>
          <a:stretch>
            <a:fillRect/>
          </a:stretch>
        </p:blipFill>
        <p:spPr>
          <a:xfrm>
            <a:off x="3867238" y="4965936"/>
            <a:ext cx="1409524" cy="1892064"/>
          </a:xfrm>
          <a:prstGeom prst="rect">
            <a:avLst/>
          </a:prstGeom>
        </p:spPr>
      </p:pic>
      <p:sp>
        <p:nvSpPr>
          <p:cNvPr id="11" name="TextBox 10"/>
          <p:cNvSpPr txBox="1"/>
          <p:nvPr/>
        </p:nvSpPr>
        <p:spPr>
          <a:xfrm>
            <a:off x="2189777" y="1143000"/>
            <a:ext cx="4764446" cy="584775"/>
          </a:xfrm>
          <a:prstGeom prst="rect">
            <a:avLst/>
          </a:prstGeom>
          <a:noFill/>
        </p:spPr>
        <p:txBody>
          <a:bodyPr wrap="none" rtlCol="0">
            <a:spAutoFit/>
          </a:bodyPr>
          <a:lstStyle/>
          <a:p>
            <a:r>
              <a:rPr lang="en-US" sz="3200" dirty="0" smtClean="0"/>
              <a:t>Construction Paper Flowers</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Intermediate Level</a:t>
            </a:r>
            <a:endParaRPr lang="en-US" dirty="0"/>
          </a:p>
        </p:txBody>
      </p:sp>
      <p:sp>
        <p:nvSpPr>
          <p:cNvPr id="3" name="Content Placeholder 2"/>
          <p:cNvSpPr>
            <a:spLocks noGrp="1"/>
          </p:cNvSpPr>
          <p:nvPr>
            <p:ph idx="1"/>
          </p:nvPr>
        </p:nvSpPr>
        <p:spPr>
          <a:xfrm>
            <a:off x="457200" y="1828800"/>
            <a:ext cx="8229600" cy="4525963"/>
          </a:xfrm>
        </p:spPr>
        <p:txBody>
          <a:bodyPr>
            <a:normAutofit/>
          </a:bodyPr>
          <a:lstStyle/>
          <a:p>
            <a:r>
              <a:rPr lang="en-US" sz="2800" dirty="0" smtClean="0"/>
              <a:t>A bit more complex to make</a:t>
            </a:r>
          </a:p>
          <a:p>
            <a:r>
              <a:rPr lang="en-US" sz="2800" dirty="0" smtClean="0"/>
              <a:t>Requires few materials, skills</a:t>
            </a:r>
          </a:p>
          <a:p>
            <a:r>
              <a:rPr lang="en-US" sz="2800" dirty="0" smtClean="0"/>
              <a:t>Materials are generally inexpensive</a:t>
            </a:r>
          </a:p>
          <a:p>
            <a:r>
              <a:rPr lang="en-US" sz="2800" dirty="0" smtClean="0"/>
              <a:t>Poor archival quality – glue is not designed to last, and tissue paper colors will fade.  Colors may leach and tissue paper tears easily when wet by glue.</a:t>
            </a:r>
          </a:p>
          <a:p>
            <a:pPr>
              <a:buNone/>
            </a:pPr>
            <a:endParaRPr lang="en-US" sz="2800" dirty="0"/>
          </a:p>
        </p:txBody>
      </p:sp>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CenterHyacinth.png"/>
          <p:cNvPicPr>
            <a:picLocks noChangeAspect="1"/>
          </p:cNvPicPr>
          <p:nvPr/>
        </p:nvPicPr>
        <p:blipFill>
          <a:blip r:embed="rId2" cstate="print"/>
          <a:stretch>
            <a:fillRect/>
          </a:stretch>
        </p:blipFill>
        <p:spPr>
          <a:xfrm>
            <a:off x="3867238" y="4965936"/>
            <a:ext cx="1409524" cy="1892064"/>
          </a:xfrm>
          <a:prstGeom prst="rect">
            <a:avLst/>
          </a:prstGeom>
        </p:spPr>
      </p:pic>
      <p:sp>
        <p:nvSpPr>
          <p:cNvPr id="11" name="TextBox 10"/>
          <p:cNvSpPr txBox="1"/>
          <p:nvPr/>
        </p:nvSpPr>
        <p:spPr>
          <a:xfrm>
            <a:off x="2915792" y="1143000"/>
            <a:ext cx="3660361" cy="584775"/>
          </a:xfrm>
          <a:prstGeom prst="rect">
            <a:avLst/>
          </a:prstGeom>
          <a:noFill/>
        </p:spPr>
        <p:txBody>
          <a:bodyPr wrap="none" rtlCol="0">
            <a:spAutoFit/>
          </a:bodyPr>
          <a:lstStyle/>
          <a:p>
            <a:r>
              <a:rPr lang="en-US" sz="3200" dirty="0" smtClean="0"/>
              <a:t>Tissue Paper “Roses”</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0248"/>
            <a:ext cx="8229600" cy="1143000"/>
          </a:xfrm>
        </p:spPr>
        <p:txBody>
          <a:bodyPr/>
          <a:lstStyle/>
          <a:p>
            <a:r>
              <a:rPr lang="en-US" dirty="0" smtClean="0"/>
              <a:t>Advanced Level</a:t>
            </a:r>
            <a:endParaRPr lang="en-US" dirty="0"/>
          </a:p>
        </p:txBody>
      </p:sp>
      <p:sp>
        <p:nvSpPr>
          <p:cNvPr id="3" name="Content Placeholder 2"/>
          <p:cNvSpPr>
            <a:spLocks noGrp="1"/>
          </p:cNvSpPr>
          <p:nvPr>
            <p:ph idx="1"/>
          </p:nvPr>
        </p:nvSpPr>
        <p:spPr>
          <a:xfrm>
            <a:off x="457200" y="1825271"/>
            <a:ext cx="8229600" cy="4525963"/>
          </a:xfrm>
        </p:spPr>
        <p:txBody>
          <a:bodyPr>
            <a:normAutofit/>
          </a:bodyPr>
          <a:lstStyle/>
          <a:p>
            <a:r>
              <a:rPr lang="en-US" sz="2800" dirty="0" smtClean="0"/>
              <a:t>A bit more complex to make, requires more patience, time, and manual dexterity</a:t>
            </a:r>
          </a:p>
          <a:p>
            <a:r>
              <a:rPr lang="en-US" sz="2800" dirty="0" smtClean="0"/>
              <a:t>Requires more materials and skills</a:t>
            </a:r>
          </a:p>
          <a:p>
            <a:r>
              <a:rPr lang="en-US" sz="2800" dirty="0" smtClean="0"/>
              <a:t>Materials are more expensive, and harder to find</a:t>
            </a:r>
          </a:p>
          <a:p>
            <a:r>
              <a:rPr lang="en-US" sz="2800" dirty="0" smtClean="0"/>
              <a:t>Archival quality may be better, depending on the acid content of the paper and whether it is designed for artists</a:t>
            </a:r>
          </a:p>
          <a:p>
            <a:pPr>
              <a:buNone/>
            </a:pPr>
            <a:endParaRPr lang="en-US" sz="2800" dirty="0"/>
          </a:p>
        </p:txBody>
      </p:sp>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CenterHyacinth.png"/>
          <p:cNvPicPr>
            <a:picLocks noChangeAspect="1"/>
          </p:cNvPicPr>
          <p:nvPr/>
        </p:nvPicPr>
        <p:blipFill>
          <a:blip r:embed="rId2" cstate="print"/>
          <a:stretch>
            <a:fillRect/>
          </a:stretch>
        </p:blipFill>
        <p:spPr>
          <a:xfrm>
            <a:off x="3867238" y="4965936"/>
            <a:ext cx="1409524" cy="1892064"/>
          </a:xfrm>
          <a:prstGeom prst="rect">
            <a:avLst/>
          </a:prstGeom>
        </p:spPr>
      </p:pic>
      <p:sp>
        <p:nvSpPr>
          <p:cNvPr id="11" name="Rectangle 10"/>
          <p:cNvSpPr/>
          <p:nvPr/>
        </p:nvSpPr>
        <p:spPr>
          <a:xfrm>
            <a:off x="487889" y="1160756"/>
            <a:ext cx="8198911" cy="584775"/>
          </a:xfrm>
          <a:prstGeom prst="rect">
            <a:avLst/>
          </a:prstGeom>
        </p:spPr>
        <p:txBody>
          <a:bodyPr wrap="none">
            <a:spAutoFit/>
          </a:bodyPr>
          <a:lstStyle/>
          <a:p>
            <a:r>
              <a:rPr lang="en-US" sz="3200" dirty="0" smtClean="0"/>
              <a:t>Art Paper and Professional Crepe Paper Flowers </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0248"/>
            <a:ext cx="8229600" cy="1143000"/>
          </a:xfrm>
        </p:spPr>
        <p:txBody>
          <a:bodyPr/>
          <a:lstStyle/>
          <a:p>
            <a:r>
              <a:rPr lang="en-US" dirty="0" smtClean="0"/>
              <a:t>Advanced Level</a:t>
            </a:r>
            <a:endParaRPr lang="en-US" dirty="0"/>
          </a:p>
        </p:txBody>
      </p:sp>
      <p:sp>
        <p:nvSpPr>
          <p:cNvPr id="3" name="Content Placeholder 2"/>
          <p:cNvSpPr>
            <a:spLocks noGrp="1"/>
          </p:cNvSpPr>
          <p:nvPr>
            <p:ph idx="1"/>
          </p:nvPr>
        </p:nvSpPr>
        <p:spPr>
          <a:xfrm>
            <a:off x="457200" y="1825271"/>
            <a:ext cx="8229600" cy="4525963"/>
          </a:xfrm>
        </p:spPr>
        <p:txBody>
          <a:bodyPr>
            <a:normAutofit/>
          </a:bodyPr>
          <a:lstStyle/>
          <a:p>
            <a:r>
              <a:rPr lang="en-US" sz="2800" dirty="0" smtClean="0"/>
              <a:t>Flowers at this level can be quite realistic and have texture along with beautiful colors due to higher-quality materials</a:t>
            </a:r>
          </a:p>
          <a:p>
            <a:r>
              <a:rPr lang="en-US" sz="2800" dirty="0" smtClean="0"/>
              <a:t>Some advanced level flowers are sold in stores on </a:t>
            </a:r>
            <a:r>
              <a:rPr lang="en-US" sz="2800" dirty="0" err="1" smtClean="0"/>
              <a:t>Etsy</a:t>
            </a:r>
            <a:endParaRPr lang="en-US" sz="2800" dirty="0" smtClean="0"/>
          </a:p>
          <a:p>
            <a:r>
              <a:rPr lang="en-US" sz="2800" dirty="0" smtClean="0"/>
              <a:t>The advanced flowers are sometimes marketed for weddings and baby showers</a:t>
            </a:r>
          </a:p>
          <a:p>
            <a:pPr>
              <a:buNone/>
            </a:pPr>
            <a:endParaRPr lang="en-US" sz="2800" dirty="0"/>
          </a:p>
        </p:txBody>
      </p:sp>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CenterHyacinth.png"/>
          <p:cNvPicPr>
            <a:picLocks noChangeAspect="1"/>
          </p:cNvPicPr>
          <p:nvPr/>
        </p:nvPicPr>
        <p:blipFill>
          <a:blip r:embed="rId2" cstate="print"/>
          <a:stretch>
            <a:fillRect/>
          </a:stretch>
        </p:blipFill>
        <p:spPr>
          <a:xfrm>
            <a:off x="3867238" y="4965936"/>
            <a:ext cx="1409524" cy="1892064"/>
          </a:xfrm>
          <a:prstGeom prst="rect">
            <a:avLst/>
          </a:prstGeom>
        </p:spPr>
      </p:pic>
      <p:sp>
        <p:nvSpPr>
          <p:cNvPr id="11" name="Rectangle 10"/>
          <p:cNvSpPr/>
          <p:nvPr/>
        </p:nvSpPr>
        <p:spPr>
          <a:xfrm>
            <a:off x="487889" y="1160756"/>
            <a:ext cx="8198911" cy="584775"/>
          </a:xfrm>
          <a:prstGeom prst="rect">
            <a:avLst/>
          </a:prstGeom>
        </p:spPr>
        <p:txBody>
          <a:bodyPr wrap="none">
            <a:spAutoFit/>
          </a:bodyPr>
          <a:lstStyle/>
          <a:p>
            <a:r>
              <a:rPr lang="en-US" sz="3200" dirty="0" smtClean="0"/>
              <a:t>Art Paper and Professional Crepe Paper Flowers </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Additionally…</a:t>
            </a:r>
            <a:endParaRPr lang="en-US" dirty="0"/>
          </a:p>
        </p:txBody>
      </p:sp>
      <p:sp>
        <p:nvSpPr>
          <p:cNvPr id="3" name="Content Placeholder 2"/>
          <p:cNvSpPr>
            <a:spLocks noGrp="1"/>
          </p:cNvSpPr>
          <p:nvPr>
            <p:ph idx="1"/>
          </p:nvPr>
        </p:nvSpPr>
        <p:spPr>
          <a:xfrm>
            <a:off x="457200" y="1211969"/>
            <a:ext cx="8229600" cy="4525963"/>
          </a:xfrm>
        </p:spPr>
        <p:txBody>
          <a:bodyPr>
            <a:normAutofit/>
          </a:bodyPr>
          <a:lstStyle/>
          <a:p>
            <a:r>
              <a:rPr lang="en-US" sz="2800" dirty="0" smtClean="0"/>
              <a:t>You can also make paper flowers using Origami, the Japanese art of paper folding.</a:t>
            </a:r>
          </a:p>
          <a:p>
            <a:r>
              <a:rPr lang="en-US" sz="2800" dirty="0" smtClean="0"/>
              <a:t>Origami takes special paper, patience, manual dexterity, and practice.</a:t>
            </a:r>
          </a:p>
          <a:p>
            <a:pPr>
              <a:buNone/>
            </a:pPr>
            <a:endParaRPr lang="en-US" sz="2800" dirty="0"/>
          </a:p>
        </p:txBody>
      </p:sp>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CenterHyacinth.png"/>
          <p:cNvPicPr>
            <a:picLocks noChangeAspect="1"/>
          </p:cNvPicPr>
          <p:nvPr/>
        </p:nvPicPr>
        <p:blipFill>
          <a:blip r:embed="rId2" cstate="print"/>
          <a:stretch>
            <a:fillRect/>
          </a:stretch>
        </p:blipFill>
        <p:spPr>
          <a:xfrm>
            <a:off x="3867238" y="4965936"/>
            <a:ext cx="1409524" cy="18920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Tools</a:t>
            </a:r>
            <a:endParaRPr lang="en-US" dirty="0"/>
          </a:p>
        </p:txBody>
      </p:sp>
      <p:grpSp>
        <p:nvGrpSpPr>
          <p:cNvPr id="4" name="Group 3"/>
          <p:cNvGrpSpPr/>
          <p:nvPr/>
        </p:nvGrpSpPr>
        <p:grpSpPr>
          <a:xfrm>
            <a:off x="0" y="0"/>
            <a:ext cx="990600" cy="990600"/>
            <a:chOff x="304800" y="914400"/>
            <a:chExt cx="990600" cy="990600"/>
          </a:xfrm>
        </p:grpSpPr>
        <p:sp>
          <p:nvSpPr>
            <p:cNvPr id="5" name="Right Triangle 4"/>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5400000">
            <a:off x="8153400" y="0"/>
            <a:ext cx="990600" cy="990600"/>
            <a:chOff x="304800" y="914400"/>
            <a:chExt cx="990600" cy="990600"/>
          </a:xfrm>
        </p:grpSpPr>
        <p:sp>
          <p:nvSpPr>
            <p:cNvPr id="8" name="Right Triangle 7"/>
            <p:cNvSpPr/>
            <p:nvPr/>
          </p:nvSpPr>
          <p:spPr>
            <a:xfrm rot="5400000">
              <a:off x="304800" y="914400"/>
              <a:ext cx="990600" cy="990600"/>
            </a:xfrm>
            <a:prstGeom prst="rtTriangle">
              <a:avLst/>
            </a:prstGeom>
            <a:solidFill>
              <a:srgbClr val="F60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417986" y="1026112"/>
              <a:ext cx="609600" cy="609600"/>
            </a:xfrm>
            <a:prstGeom prst="rtTriangle">
              <a:avLst/>
            </a:prstGeom>
            <a:solidFill>
              <a:srgbClr val="F4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CenterHyacinth.png"/>
          <p:cNvPicPr>
            <a:picLocks noChangeAspect="1"/>
          </p:cNvPicPr>
          <p:nvPr/>
        </p:nvPicPr>
        <p:blipFill>
          <a:blip r:embed="rId2" cstate="print"/>
          <a:stretch>
            <a:fillRect/>
          </a:stretch>
        </p:blipFill>
        <p:spPr>
          <a:xfrm>
            <a:off x="3867238" y="4965936"/>
            <a:ext cx="1409524" cy="1892064"/>
          </a:xfrm>
          <a:prstGeom prst="rect">
            <a:avLst/>
          </a:prstGeom>
        </p:spPr>
      </p:pic>
      <p:graphicFrame>
        <p:nvGraphicFramePr>
          <p:cNvPr id="11" name="Table 10"/>
          <p:cNvGraphicFramePr>
            <a:graphicFrameLocks noGrp="1"/>
          </p:cNvGraphicFramePr>
          <p:nvPr/>
        </p:nvGraphicFramePr>
        <p:xfrm>
          <a:off x="457200" y="1371601"/>
          <a:ext cx="8229600" cy="3124354"/>
        </p:xfrm>
        <a:graphic>
          <a:graphicData uri="http://schemas.openxmlformats.org/drawingml/2006/table">
            <a:tbl>
              <a:tblPr firstRow="1" bandRow="1">
                <a:tableStyleId>{2D5ABB26-0587-4C30-8999-92F81FD0307C}</a:tableStyleId>
              </a:tblPr>
              <a:tblGrid>
                <a:gridCol w="2743200"/>
                <a:gridCol w="2743200"/>
                <a:gridCol w="2743200"/>
              </a:tblGrid>
              <a:tr h="310576">
                <a:tc>
                  <a:txBody>
                    <a:bodyPr/>
                    <a:lstStyle/>
                    <a:p>
                      <a:r>
                        <a:rPr lang="en-US" b="1" dirty="0" smtClean="0"/>
                        <a:t>Beginner</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Intermediate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Advanced</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6441">
                <a:tc>
                  <a:txBody>
                    <a:bodyPr/>
                    <a:lstStyle/>
                    <a:p>
                      <a:pPr>
                        <a:buFont typeface="Arial" pitchFamily="34" charset="0"/>
                        <a:buChar char="•"/>
                      </a:pPr>
                      <a:r>
                        <a:rPr lang="en-US" dirty="0" smtClean="0"/>
                        <a:t> Safety</a:t>
                      </a:r>
                      <a:r>
                        <a:rPr lang="en-US" baseline="0" dirty="0" smtClean="0"/>
                        <a:t> or regular scissors</a:t>
                      </a:r>
                    </a:p>
                    <a:p>
                      <a:pPr>
                        <a:buFont typeface="Arial" pitchFamily="34" charset="0"/>
                        <a:buChar char="•"/>
                      </a:pPr>
                      <a:endParaRPr lang="en-US" baseline="0" dirty="0" smtClean="0"/>
                    </a:p>
                    <a:p>
                      <a:pPr>
                        <a:buFont typeface="Arial" pitchFamily="34" charset="0"/>
                        <a:buNone/>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n-US" dirty="0" smtClean="0"/>
                        <a:t> Regular scissors</a:t>
                      </a:r>
                    </a:p>
                    <a:p>
                      <a:pPr>
                        <a:buFont typeface="Arial" pitchFamily="34" charset="0"/>
                        <a:buChar cha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n-US" dirty="0" smtClean="0"/>
                        <a:t> Regular scissors, scalloped or pinked edge </a:t>
                      </a:r>
                      <a:r>
                        <a:rPr lang="en-US" baseline="0" dirty="0" smtClean="0"/>
                        <a:t> scissors, custom dies, digital rotary cutter like the </a:t>
                      </a:r>
                      <a:r>
                        <a:rPr lang="en-US" baseline="0" dirty="0" err="1" smtClean="0"/>
                        <a:t>Cricut</a:t>
                      </a:r>
                      <a:endParaRPr lang="en-US"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509">
                <a:tc>
                  <a:txBody>
                    <a:bodyPr/>
                    <a:lstStyle/>
                    <a:p>
                      <a:pPr>
                        <a:buFont typeface="Arial" pitchFamily="34" charset="0"/>
                        <a:buChar char="•"/>
                      </a:pPr>
                      <a:r>
                        <a:rPr lang="en-US" baseline="0" dirty="0" smtClean="0"/>
                        <a:t> Plastic ruler</a:t>
                      </a:r>
                    </a:p>
                    <a:p>
                      <a:pPr>
                        <a:buFont typeface="Arial" pitchFamily="34" charset="0"/>
                        <a:buNone/>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n-US" dirty="0" smtClean="0"/>
                        <a:t> Plastic ruler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n-US" dirty="0" smtClean="0"/>
                        <a:t> Plast</a:t>
                      </a:r>
                      <a:r>
                        <a:rPr lang="en-US" baseline="0" dirty="0" smtClean="0"/>
                        <a:t>ic or steel ruler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5474">
                <a:tc>
                  <a:txBody>
                    <a:bodyPr/>
                    <a:lstStyle/>
                    <a:p>
                      <a:pPr>
                        <a:buFont typeface="Arial" pitchFamily="34" charset="0"/>
                        <a:buChar char="•"/>
                      </a:pPr>
                      <a:r>
                        <a:rPr lang="en-US" baseline="0" dirty="0" smtClean="0"/>
                        <a:t> Elmer’s School Glue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n-US" baseline="0" dirty="0" smtClean="0"/>
                        <a:t> Paper glue, string, or wire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n-US" dirty="0" smtClean="0"/>
                        <a:t> Hot glue gun or wire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1001</TotalTime>
  <Words>1335</Words>
  <Application>Microsoft Office PowerPoint</Application>
  <PresentationFormat>On-screen Show (4:3)</PresentationFormat>
  <Paragraphs>210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April Showers Bring  May Paper Flowers</vt:lpstr>
      <vt:lpstr>What You Will Learn</vt:lpstr>
      <vt:lpstr>Three Levels of Flowers</vt:lpstr>
      <vt:lpstr>Beginner Level</vt:lpstr>
      <vt:lpstr>Intermediate Level</vt:lpstr>
      <vt:lpstr>Advanced Level</vt:lpstr>
      <vt:lpstr>Advanced Level</vt:lpstr>
      <vt:lpstr>Additionally…</vt:lpstr>
      <vt:lpstr>Tools</vt:lpstr>
      <vt:lpstr>Examples</vt:lpstr>
      <vt:lpstr>Materials and Tools for Today</vt:lpstr>
      <vt:lpstr>Materials and Tools for Today</vt:lpstr>
      <vt:lpstr>Template for Later</vt:lpstr>
      <vt:lpstr>Full Steps to Create the Flower</vt:lpstr>
      <vt:lpstr>Full Steps to Create the Flower</vt:lpstr>
      <vt:lpstr>Full Steps to Create the Flower</vt:lpstr>
      <vt:lpstr>Full Steps to Create the Flower</vt:lpstr>
      <vt:lpstr>Full Steps to Create the Flower</vt:lpstr>
      <vt:lpstr>Full Steps to Create the Flower</vt:lpstr>
      <vt:lpstr>Full Steps to Create the Flower</vt:lpstr>
      <vt:lpstr>Demonstration</vt:lpstr>
      <vt:lpstr>Now You Try It</vt:lpstr>
      <vt:lpstr>Resources to Learn More</vt:lpstr>
      <vt:lpstr>Resources to Learn More</vt:lpstr>
      <vt:lpstr>Supplies</vt:lpstr>
      <vt:lpstr>Contact</vt:lpstr>
      <vt:lpstr>Thanks everyone!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Showers Bring Paper Flowers</dc:title>
  <dc:creator>Dixie</dc:creator>
  <cp:lastModifiedBy>Dixie</cp:lastModifiedBy>
  <cp:revision>27</cp:revision>
  <dcterms:created xsi:type="dcterms:W3CDTF">2018-05-09T22:51:20Z</dcterms:created>
  <dcterms:modified xsi:type="dcterms:W3CDTF">2018-05-10T18:27:16Z</dcterms:modified>
</cp:coreProperties>
</file>